
<file path=[Content_Types].xml><?xml version="1.0" encoding="utf-8"?>
<Types xmlns="http://schemas.openxmlformats.org/package/2006/content-types">
  <Default Extension="jpeg" ContentType="image/jpeg"/>
  <Default Extension="jpg!d"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9"/>
  </p:notesMasterIdLst>
  <p:sldIdLst>
    <p:sldId id="256" r:id="rId2"/>
    <p:sldId id="257" r:id="rId3"/>
    <p:sldId id="258" r:id="rId4"/>
    <p:sldId id="259" r:id="rId5"/>
    <p:sldId id="260"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9"/>
  </p:normalViewPr>
  <p:slideViewPr>
    <p:cSldViewPr snapToGrid="0">
      <p:cViewPr>
        <p:scale>
          <a:sx n="139" d="100"/>
          <a:sy n="139" d="100"/>
        </p:scale>
        <p:origin x="80"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bharat/Library/Containers/com.microsoft.Excel/Data/Library/Application%20Support/Microsoft/Task%201%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harat/Library/Containers/com.microsoft.Excel/Data/Library/Application%20Support/Microsoft/Task%201%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GB"/>
              <a:t>Counts of Cat breed by Popularity</a:t>
            </a:r>
          </a:p>
        </c:rich>
      </c:tx>
      <c:layout>
        <c:manualLayout>
          <c:xMode val="edge"/>
          <c:yMode val="edge"/>
          <c:x val="0.25046651898317718"/>
          <c:y val="0.05"/>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Summary!$K$7:$L$17</c:f>
              <c:multiLvlStrCache>
                <c:ptCount val="11"/>
                <c:lvl>
                  <c:pt idx="0">
                    <c:v>Sloughi</c:v>
                  </c:pt>
                  <c:pt idx="1">
                    <c:v>Skye Terrier</c:v>
                  </c:pt>
                  <c:pt idx="2">
                    <c:v>Scottish Deerhound</c:v>
                  </c:pt>
                  <c:pt idx="3">
                    <c:v>Sussex Spaniel</c:v>
                  </c:pt>
                  <c:pt idx="4">
                    <c:v>Tibetan Mastiff</c:v>
                  </c:pt>
                  <c:pt idx="5">
                    <c:v>Swedish Vallhund</c:v>
                  </c:pt>
                  <c:pt idx="6">
                    <c:v>Xoloitzcuintle/Mexican Hairless</c:v>
                  </c:pt>
                  <c:pt idx="7">
                    <c:v>Welsh Springer Spaniel</c:v>
                  </c:pt>
                  <c:pt idx="8">
                    <c:v>Smooth Fox Terrier</c:v>
                  </c:pt>
                  <c:pt idx="9">
                    <c:v>Tibetan Spaniel</c:v>
                  </c:pt>
                  <c:pt idx="10">
                    <c:v>Spitz</c:v>
                  </c:pt>
                </c:lvl>
                <c:lvl>
                  <c:pt idx="0">
                    <c:v>1</c:v>
                  </c:pt>
                  <c:pt idx="1">
                    <c:v>2</c:v>
                  </c:pt>
                  <c:pt idx="2">
                    <c:v>3</c:v>
                  </c:pt>
                  <c:pt idx="3">
                    <c:v>4</c:v>
                  </c:pt>
                  <c:pt idx="4">
                    <c:v>5</c:v>
                  </c:pt>
                  <c:pt idx="5">
                    <c:v>6</c:v>
                  </c:pt>
                  <c:pt idx="6">
                    <c:v>7</c:v>
                  </c:pt>
                  <c:pt idx="7">
                    <c:v>8</c:v>
                  </c:pt>
                  <c:pt idx="8">
                    <c:v>9</c:v>
                  </c:pt>
                  <c:pt idx="9">
                    <c:v>10</c:v>
                  </c:pt>
                  <c:pt idx="10">
                    <c:v>11</c:v>
                  </c:pt>
                </c:lvl>
              </c:multiLvlStrCache>
            </c:multiLvlStrRef>
          </c:cat>
          <c:val>
            <c:numRef>
              <c:f>Summary!$M$7:$M$17</c:f>
              <c:numCache>
                <c:formatCode>General</c:formatCode>
                <c:ptCount val="11"/>
                <c:pt idx="0">
                  <c:v>188</c:v>
                </c:pt>
                <c:pt idx="1">
                  <c:v>172</c:v>
                </c:pt>
                <c:pt idx="2">
                  <c:v>168</c:v>
                </c:pt>
                <c:pt idx="3">
                  <c:v>161</c:v>
                </c:pt>
                <c:pt idx="4">
                  <c:v>153</c:v>
                </c:pt>
                <c:pt idx="5">
                  <c:v>149</c:v>
                </c:pt>
                <c:pt idx="6">
                  <c:v>143</c:v>
                </c:pt>
                <c:pt idx="7">
                  <c:v>133</c:v>
                </c:pt>
                <c:pt idx="8">
                  <c:v>122</c:v>
                </c:pt>
                <c:pt idx="9">
                  <c:v>121</c:v>
                </c:pt>
                <c:pt idx="10">
                  <c:v>118</c:v>
                </c:pt>
              </c:numCache>
            </c:numRef>
          </c:val>
          <c:extLst>
            <c:ext xmlns:c16="http://schemas.microsoft.com/office/drawing/2014/chart" uri="{C3380CC4-5D6E-409C-BE32-E72D297353CC}">
              <c16:uniqueId val="{00000000-3C61-0C4E-ADB1-D626ABEEE4CF}"/>
            </c:ext>
          </c:extLst>
        </c:ser>
        <c:dLbls>
          <c:dLblPos val="inEnd"/>
          <c:showLegendKey val="0"/>
          <c:showVal val="1"/>
          <c:showCatName val="0"/>
          <c:showSerName val="0"/>
          <c:showPercent val="0"/>
          <c:showBubbleSize val="0"/>
        </c:dLbls>
        <c:gapWidth val="41"/>
        <c:axId val="120989776"/>
        <c:axId val="120991488"/>
      </c:barChart>
      <c:catAx>
        <c:axId val="1209897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en-US"/>
          </a:p>
        </c:txPr>
        <c:crossAx val="120991488"/>
        <c:crosses val="autoZero"/>
        <c:auto val="1"/>
        <c:lblAlgn val="ctr"/>
        <c:lblOffset val="100"/>
        <c:noMultiLvlLbl val="0"/>
      </c:catAx>
      <c:valAx>
        <c:axId val="120991488"/>
        <c:scaling>
          <c:orientation val="minMax"/>
        </c:scaling>
        <c:delete val="1"/>
        <c:axPos val="l"/>
        <c:numFmt formatCode="General" sourceLinked="1"/>
        <c:majorTickMark val="none"/>
        <c:minorTickMark val="none"/>
        <c:tickLblPos val="nextTo"/>
        <c:crossAx val="120989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Counts</a:t>
            </a:r>
            <a:r>
              <a:rPr lang="en-US" baseline="0" dirty="0"/>
              <a:t> of Dog breed by Popularity </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Summary!$I$6</c:f>
              <c:strCache>
                <c:ptCount val="1"/>
                <c:pt idx="0">
                  <c:v>Value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multiLvlStrRef>
              <c:f>Summary!$G$7:$H$17</c:f>
              <c:multiLvlStrCache>
                <c:ptCount val="11"/>
                <c:lvl>
                  <c:pt idx="0">
                    <c:v>Norwegian Lundehund</c:v>
                  </c:pt>
                  <c:pt idx="1">
                    <c:v>Hound</c:v>
                  </c:pt>
                  <c:pt idx="2">
                    <c:v>Foxhound</c:v>
                  </c:pt>
                  <c:pt idx="3">
                    <c:v>Otterhound</c:v>
                  </c:pt>
                  <c:pt idx="4">
                    <c:v>Cirneco dell'Etna</c:v>
                  </c:pt>
                  <c:pt idx="5">
                    <c:v>Harrier</c:v>
                  </c:pt>
                  <c:pt idx="6">
                    <c:v>Dandi Dinmont Terrier</c:v>
                  </c:pt>
                  <c:pt idx="7">
                    <c:v>Chinook</c:v>
                  </c:pt>
                  <c:pt idx="8">
                    <c:v>English Coonhound</c:v>
                  </c:pt>
                  <c:pt idx="9">
                    <c:v>Finnish Spitz</c:v>
                  </c:pt>
                  <c:pt idx="10">
                    <c:v>Polish Lowland Sheepdog</c:v>
                  </c:pt>
                </c:lvl>
                <c:lvl>
                  <c:pt idx="0">
                    <c:v>1</c:v>
                  </c:pt>
                  <c:pt idx="1">
                    <c:v>2</c:v>
                  </c:pt>
                  <c:pt idx="2">
                    <c:v>3</c:v>
                  </c:pt>
                  <c:pt idx="3">
                    <c:v>4</c:v>
                  </c:pt>
                  <c:pt idx="4">
                    <c:v>5</c:v>
                  </c:pt>
                  <c:pt idx="5">
                    <c:v>6</c:v>
                  </c:pt>
                  <c:pt idx="6">
                    <c:v>7</c:v>
                  </c:pt>
                  <c:pt idx="7">
                    <c:v>8</c:v>
                  </c:pt>
                  <c:pt idx="8">
                    <c:v>9</c:v>
                  </c:pt>
                  <c:pt idx="9">
                    <c:v>10</c:v>
                  </c:pt>
                  <c:pt idx="10">
                    <c:v>11</c:v>
                  </c:pt>
                </c:lvl>
              </c:multiLvlStrCache>
            </c:multiLvlStrRef>
          </c:cat>
          <c:val>
            <c:numRef>
              <c:f>Summary!$I$7:$I$17</c:f>
              <c:numCache>
                <c:formatCode>General</c:formatCode>
                <c:ptCount val="11"/>
                <c:pt idx="0">
                  <c:v>190</c:v>
                </c:pt>
                <c:pt idx="1">
                  <c:v>187</c:v>
                </c:pt>
                <c:pt idx="2">
                  <c:v>187</c:v>
                </c:pt>
                <c:pt idx="3">
                  <c:v>186</c:v>
                </c:pt>
                <c:pt idx="4">
                  <c:v>184</c:v>
                </c:pt>
                <c:pt idx="5">
                  <c:v>183</c:v>
                </c:pt>
                <c:pt idx="6">
                  <c:v>182</c:v>
                </c:pt>
                <c:pt idx="7">
                  <c:v>179</c:v>
                </c:pt>
                <c:pt idx="8">
                  <c:v>178</c:v>
                </c:pt>
                <c:pt idx="9">
                  <c:v>177</c:v>
                </c:pt>
                <c:pt idx="10">
                  <c:v>176</c:v>
                </c:pt>
              </c:numCache>
            </c:numRef>
          </c:val>
          <c:extLst>
            <c:ext xmlns:c16="http://schemas.microsoft.com/office/drawing/2014/chart" uri="{C3380CC4-5D6E-409C-BE32-E72D297353CC}">
              <c16:uniqueId val="{00000016-E5B5-6A48-90DB-227598E04443}"/>
            </c:ext>
          </c:extLst>
        </c:ser>
        <c:dLbls>
          <c:showLegendKey val="0"/>
          <c:showVal val="0"/>
          <c:showCatName val="0"/>
          <c:showSerName val="0"/>
          <c:showPercent val="0"/>
          <c:showBubbleSize val="0"/>
        </c:dLbls>
        <c:gapWidth val="100"/>
        <c:axId val="653500287"/>
        <c:axId val="698949120"/>
      </c:barChart>
      <c:catAx>
        <c:axId val="653500287"/>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98949120"/>
        <c:auto val="1"/>
        <c:lblAlgn val="ctr"/>
        <c:lblOffset val="100"/>
        <c:noMultiLvlLbl val="0"/>
      </c:catAx>
      <c:valAx>
        <c:axId val="69894912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53500287"/>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A0C684-C1C6-418B-9794-78198CFEDD6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423512F-8B0E-4FAB-AC83-BFA03D96E584}">
      <dgm:prSet/>
      <dgm:spPr/>
      <dgm:t>
        <a:bodyPr/>
        <a:lstStyle/>
        <a:p>
          <a:r>
            <a:rPr lang="en-GB" b="1" i="1"/>
            <a:t>Overview</a:t>
          </a:r>
          <a:r>
            <a:rPr lang="en-GB" b="0" i="1"/>
            <a:t>: The analysis categorizes cat breeds based on their fur type, providing insights into the distribution of cat breeds with different fur characteristics.</a:t>
          </a:r>
          <a:endParaRPr lang="en-US"/>
        </a:p>
      </dgm:t>
    </dgm:pt>
    <dgm:pt modelId="{33430187-86B0-4727-B54A-8518D5FD010E}" type="parTrans" cxnId="{0ECA7FB5-4897-4592-BF59-F2F1081B90BB}">
      <dgm:prSet/>
      <dgm:spPr/>
      <dgm:t>
        <a:bodyPr/>
        <a:lstStyle/>
        <a:p>
          <a:endParaRPr lang="en-US"/>
        </a:p>
      </dgm:t>
    </dgm:pt>
    <dgm:pt modelId="{620F6C6E-41D1-4B51-8BCD-6476F4388D10}" type="sibTrans" cxnId="{0ECA7FB5-4897-4592-BF59-F2F1081B90BB}">
      <dgm:prSet/>
      <dgm:spPr/>
      <dgm:t>
        <a:bodyPr/>
        <a:lstStyle/>
        <a:p>
          <a:endParaRPr lang="en-US"/>
        </a:p>
      </dgm:t>
    </dgm:pt>
    <dgm:pt modelId="{6D5D3518-69C2-48BA-A416-FA5CC156D7C7}">
      <dgm:prSet/>
      <dgm:spPr/>
      <dgm:t>
        <a:bodyPr/>
        <a:lstStyle/>
        <a:p>
          <a:r>
            <a:rPr lang="en-GB" b="1" i="1"/>
            <a:t>Fur Types and Counts: </a:t>
          </a:r>
          <a:endParaRPr lang="en-US"/>
        </a:p>
      </dgm:t>
    </dgm:pt>
    <dgm:pt modelId="{CF0FC75B-131C-4208-AAD1-952D5D360780}" type="parTrans" cxnId="{50ADB00B-3D63-48B1-AA58-973EF266A9F1}">
      <dgm:prSet/>
      <dgm:spPr/>
      <dgm:t>
        <a:bodyPr/>
        <a:lstStyle/>
        <a:p>
          <a:endParaRPr lang="en-US"/>
        </a:p>
      </dgm:t>
    </dgm:pt>
    <dgm:pt modelId="{D53B5217-A55D-4516-BEB3-9D112355473A}" type="sibTrans" cxnId="{50ADB00B-3D63-48B1-AA58-973EF266A9F1}">
      <dgm:prSet/>
      <dgm:spPr/>
      <dgm:t>
        <a:bodyPr/>
        <a:lstStyle/>
        <a:p>
          <a:endParaRPr lang="en-US"/>
        </a:p>
      </dgm:t>
    </dgm:pt>
    <dgm:pt modelId="{BB9C34FF-F35C-4FB5-9CE5-E505EDA336C5}">
      <dgm:prSet custT="1"/>
      <dgm:spPr/>
      <dgm:t>
        <a:bodyPr/>
        <a:lstStyle/>
        <a:p>
          <a:r>
            <a:rPr lang="en-GB" sz="1600" b="0" i="1">
              <a:latin typeface="Times New Roman" panose="02020603050405020304" pitchFamily="18" charset="0"/>
              <a:cs typeface="Times New Roman" panose="02020603050405020304" pitchFamily="18" charset="0"/>
            </a:rPr>
            <a:t>Bald :3 breeds Canadian Hairless, Sphynx (hairless cat)</a:t>
          </a:r>
          <a:endParaRPr lang="en-US" sz="1600">
            <a:latin typeface="Times New Roman" panose="02020603050405020304" pitchFamily="18" charset="0"/>
            <a:cs typeface="Times New Roman" panose="02020603050405020304" pitchFamily="18" charset="0"/>
          </a:endParaRPr>
        </a:p>
      </dgm:t>
    </dgm:pt>
    <dgm:pt modelId="{667155E1-974C-469D-8017-FC0475D1193C}" type="parTrans" cxnId="{5F8C44F2-72BC-46E7-940A-4A716DF620CC}">
      <dgm:prSet/>
      <dgm:spPr/>
      <dgm:t>
        <a:bodyPr/>
        <a:lstStyle/>
        <a:p>
          <a:endParaRPr lang="en-US"/>
        </a:p>
      </dgm:t>
    </dgm:pt>
    <dgm:pt modelId="{2325AB19-CF7E-4FA6-9297-3D94166D60FF}" type="sibTrans" cxnId="{5F8C44F2-72BC-46E7-940A-4A716DF620CC}">
      <dgm:prSet/>
      <dgm:spPr/>
      <dgm:t>
        <a:bodyPr/>
        <a:lstStyle/>
        <a:p>
          <a:endParaRPr lang="en-US"/>
        </a:p>
      </dgm:t>
    </dgm:pt>
    <dgm:pt modelId="{E6ECEA66-ED0C-4988-8F98-F371A55A8026}">
      <dgm:prSet custT="1"/>
      <dgm:spPr/>
      <dgm:t>
        <a:bodyPr/>
        <a:lstStyle/>
        <a:p>
          <a:r>
            <a:rPr lang="en-GB" sz="1600" b="0" i="1">
              <a:latin typeface="Times New Roman" panose="02020603050405020304" pitchFamily="18" charset="0"/>
              <a:cs typeface="Times New Roman" panose="02020603050405020304" pitchFamily="18" charset="0"/>
            </a:rPr>
            <a:t>Long: 20 breeds Includes breeds such as Balinese, Maine Coon, and Persian.</a:t>
          </a:r>
          <a:endParaRPr lang="en-US" sz="1600">
            <a:latin typeface="Times New Roman" panose="02020603050405020304" pitchFamily="18" charset="0"/>
            <a:cs typeface="Times New Roman" panose="02020603050405020304" pitchFamily="18" charset="0"/>
          </a:endParaRPr>
        </a:p>
      </dgm:t>
    </dgm:pt>
    <dgm:pt modelId="{9899AC2B-35AB-4EFD-A259-5DD6182CC404}" type="parTrans" cxnId="{2D95F511-B154-4471-BDD8-CB0B640BEAD5}">
      <dgm:prSet/>
      <dgm:spPr/>
      <dgm:t>
        <a:bodyPr/>
        <a:lstStyle/>
        <a:p>
          <a:endParaRPr lang="en-US"/>
        </a:p>
      </dgm:t>
    </dgm:pt>
    <dgm:pt modelId="{C450D40C-8B1C-4C7D-884E-C6134469B86F}" type="sibTrans" cxnId="{2D95F511-B154-4471-BDD8-CB0B640BEAD5}">
      <dgm:prSet/>
      <dgm:spPr/>
      <dgm:t>
        <a:bodyPr/>
        <a:lstStyle/>
        <a:p>
          <a:endParaRPr lang="en-US"/>
        </a:p>
      </dgm:t>
    </dgm:pt>
    <dgm:pt modelId="{226656D3-972D-476D-9FBA-34C411F22CD4}">
      <dgm:prSet custT="1"/>
      <dgm:spPr/>
      <dgm:t>
        <a:bodyPr/>
        <a:lstStyle/>
        <a:p>
          <a:r>
            <a:rPr lang="en-GB" sz="1600" b="0" i="1" dirty="0">
              <a:latin typeface="Times New Roman" panose="02020603050405020304" pitchFamily="18" charset="0"/>
              <a:cs typeface="Times New Roman" panose="02020603050405020304" pitchFamily="18" charset="0"/>
            </a:rPr>
            <a:t>Medium: 14 breeds Includes breeds such as American Curl, Bengal, and Tonkinese.</a:t>
          </a:r>
          <a:endParaRPr lang="en-US" sz="1600" dirty="0">
            <a:latin typeface="Times New Roman" panose="02020603050405020304" pitchFamily="18" charset="0"/>
            <a:cs typeface="Times New Roman" panose="02020603050405020304" pitchFamily="18" charset="0"/>
          </a:endParaRPr>
        </a:p>
      </dgm:t>
    </dgm:pt>
    <dgm:pt modelId="{94BD4E17-DF54-4390-91BB-F396846AA739}" type="parTrans" cxnId="{D19EF125-973A-4E0D-B7CA-C916CE858592}">
      <dgm:prSet/>
      <dgm:spPr/>
      <dgm:t>
        <a:bodyPr/>
        <a:lstStyle/>
        <a:p>
          <a:endParaRPr lang="en-US"/>
        </a:p>
      </dgm:t>
    </dgm:pt>
    <dgm:pt modelId="{00109C8B-3E10-404E-AC96-2223EBF20800}" type="sibTrans" cxnId="{D19EF125-973A-4E0D-B7CA-C916CE858592}">
      <dgm:prSet/>
      <dgm:spPr/>
      <dgm:t>
        <a:bodyPr/>
        <a:lstStyle/>
        <a:p>
          <a:endParaRPr lang="en-US"/>
        </a:p>
      </dgm:t>
    </dgm:pt>
    <dgm:pt modelId="{052BD883-18C2-4C3F-BA16-8659F2F66CED}">
      <dgm:prSet custT="1"/>
      <dgm:spPr/>
      <dgm:t>
        <a:bodyPr/>
        <a:lstStyle/>
        <a:p>
          <a:r>
            <a:rPr lang="en-GB" sz="1600" b="0" i="1" dirty="0">
              <a:latin typeface="Times New Roman" panose="02020603050405020304" pitchFamily="18" charset="0"/>
              <a:cs typeface="Times New Roman" panose="02020603050405020304" pitchFamily="18" charset="0"/>
            </a:rPr>
            <a:t>Short: 30 breeds Includes breeds such as Abyssinian, Siamese, and Tuxedo.</a:t>
          </a:r>
          <a:endParaRPr lang="en-US" sz="1600" dirty="0">
            <a:latin typeface="Times New Roman" panose="02020603050405020304" pitchFamily="18" charset="0"/>
            <a:cs typeface="Times New Roman" panose="02020603050405020304" pitchFamily="18" charset="0"/>
          </a:endParaRPr>
        </a:p>
      </dgm:t>
    </dgm:pt>
    <dgm:pt modelId="{CEFAC88D-5FE8-49DC-B800-A0BEE098721C}" type="parTrans" cxnId="{6475E7F4-525E-4C14-8BBA-3C64F0ADA5CB}">
      <dgm:prSet/>
      <dgm:spPr/>
      <dgm:t>
        <a:bodyPr/>
        <a:lstStyle/>
        <a:p>
          <a:endParaRPr lang="en-US"/>
        </a:p>
      </dgm:t>
    </dgm:pt>
    <dgm:pt modelId="{6175BDEF-BA00-4CE8-92EA-BB37FA2E2BF6}" type="sibTrans" cxnId="{6475E7F4-525E-4C14-8BBA-3C64F0ADA5CB}">
      <dgm:prSet/>
      <dgm:spPr/>
      <dgm:t>
        <a:bodyPr/>
        <a:lstStyle/>
        <a:p>
          <a:endParaRPr lang="en-US"/>
        </a:p>
      </dgm:t>
    </dgm:pt>
    <dgm:pt modelId="{1AA9C92B-2508-44EC-9C7B-5611490160DF}">
      <dgm:prSet/>
      <dgm:spPr/>
      <dgm:t>
        <a:bodyPr/>
        <a:lstStyle/>
        <a:p>
          <a:r>
            <a:rPr lang="en-GB" b="1" i="1"/>
            <a:t>Grand Total</a:t>
          </a:r>
          <a:r>
            <a:rPr lang="en-GB" b="0" i="1"/>
            <a:t>: A total of 66 cat breeds were analyzed, categorized by their fur type.</a:t>
          </a:r>
          <a:endParaRPr lang="en-US"/>
        </a:p>
      </dgm:t>
    </dgm:pt>
    <dgm:pt modelId="{FCEA44D4-276B-4A08-8696-2A2334783440}" type="parTrans" cxnId="{36079B2B-96D4-4AC7-BACD-D0E12D3ADE44}">
      <dgm:prSet/>
      <dgm:spPr/>
      <dgm:t>
        <a:bodyPr/>
        <a:lstStyle/>
        <a:p>
          <a:endParaRPr lang="en-US"/>
        </a:p>
      </dgm:t>
    </dgm:pt>
    <dgm:pt modelId="{07D580F2-F902-4ADD-AA27-8D4367735D79}" type="sibTrans" cxnId="{36079B2B-96D4-4AC7-BACD-D0E12D3ADE44}">
      <dgm:prSet/>
      <dgm:spPr/>
      <dgm:t>
        <a:bodyPr/>
        <a:lstStyle/>
        <a:p>
          <a:endParaRPr lang="en-US"/>
        </a:p>
      </dgm:t>
    </dgm:pt>
    <dgm:pt modelId="{98F2F543-ED5D-406C-90E3-AB8349C7076B}">
      <dgm:prSet/>
      <dgm:spPr/>
      <dgm:t>
        <a:bodyPr/>
        <a:lstStyle/>
        <a:p>
          <a:r>
            <a:rPr lang="en-GB" b="1" i="1"/>
            <a:t>Key Insights</a:t>
          </a:r>
          <a:r>
            <a:rPr lang="en-GB" b="0" i="1"/>
            <a:t>: The majority of cat breeds fall under the "Short" fur type category.</a:t>
          </a:r>
          <a:endParaRPr lang="en-US"/>
        </a:p>
      </dgm:t>
    </dgm:pt>
    <dgm:pt modelId="{C5A2FCC5-7BB2-4010-A878-59C7E5510181}" type="parTrans" cxnId="{BA326756-F5B5-47C9-A11E-28694B50E2D0}">
      <dgm:prSet/>
      <dgm:spPr/>
      <dgm:t>
        <a:bodyPr/>
        <a:lstStyle/>
        <a:p>
          <a:endParaRPr lang="en-US"/>
        </a:p>
      </dgm:t>
    </dgm:pt>
    <dgm:pt modelId="{A403ECC8-572A-4916-96AF-7795A0C6FC37}" type="sibTrans" cxnId="{BA326756-F5B5-47C9-A11E-28694B50E2D0}">
      <dgm:prSet/>
      <dgm:spPr/>
      <dgm:t>
        <a:bodyPr/>
        <a:lstStyle/>
        <a:p>
          <a:endParaRPr lang="en-US"/>
        </a:p>
      </dgm:t>
    </dgm:pt>
    <dgm:pt modelId="{8402592E-E2DB-4CBC-BC5F-665C99C933AB}">
      <dgm:prSet/>
      <dgm:spPr/>
      <dgm:t>
        <a:bodyPr/>
        <a:lstStyle/>
        <a:p>
          <a:r>
            <a:rPr lang="en-GB" b="0" i="1"/>
            <a:t>"Long" fur type is the second most common category, followed by "Medium" and "Bald."</a:t>
          </a:r>
          <a:endParaRPr lang="en-US"/>
        </a:p>
      </dgm:t>
    </dgm:pt>
    <dgm:pt modelId="{59B25B94-D057-4CE3-8BD5-B1A1F8FD2021}" type="parTrans" cxnId="{F8178806-38AB-48DD-9415-62877AC2A437}">
      <dgm:prSet/>
      <dgm:spPr/>
      <dgm:t>
        <a:bodyPr/>
        <a:lstStyle/>
        <a:p>
          <a:endParaRPr lang="en-US"/>
        </a:p>
      </dgm:t>
    </dgm:pt>
    <dgm:pt modelId="{C8C6F1D8-21D5-45F0-8C84-4E7380EE5D30}" type="sibTrans" cxnId="{F8178806-38AB-48DD-9415-62877AC2A437}">
      <dgm:prSet/>
      <dgm:spPr/>
      <dgm:t>
        <a:bodyPr/>
        <a:lstStyle/>
        <a:p>
          <a:endParaRPr lang="en-US"/>
        </a:p>
      </dgm:t>
    </dgm:pt>
    <dgm:pt modelId="{195A9CA0-AF28-2442-8134-171C829F5AB4}" type="pres">
      <dgm:prSet presAssocID="{F0A0C684-C1C6-418B-9794-78198CFEDD6E}" presName="linear" presStyleCnt="0">
        <dgm:presLayoutVars>
          <dgm:animLvl val="lvl"/>
          <dgm:resizeHandles val="exact"/>
        </dgm:presLayoutVars>
      </dgm:prSet>
      <dgm:spPr/>
    </dgm:pt>
    <dgm:pt modelId="{4C9A83F0-203F-B443-AFC3-26ADBB79388F}" type="pres">
      <dgm:prSet presAssocID="{7423512F-8B0E-4FAB-AC83-BFA03D96E584}" presName="parentText" presStyleLbl="node1" presStyleIdx="0" presStyleCnt="5">
        <dgm:presLayoutVars>
          <dgm:chMax val="0"/>
          <dgm:bulletEnabled val="1"/>
        </dgm:presLayoutVars>
      </dgm:prSet>
      <dgm:spPr/>
    </dgm:pt>
    <dgm:pt modelId="{4C7081A9-0F3D-8244-B690-80192511EE29}" type="pres">
      <dgm:prSet presAssocID="{620F6C6E-41D1-4B51-8BCD-6476F4388D10}" presName="spacer" presStyleCnt="0"/>
      <dgm:spPr/>
    </dgm:pt>
    <dgm:pt modelId="{EC558C6F-2788-D844-B510-68DE42235E30}" type="pres">
      <dgm:prSet presAssocID="{6D5D3518-69C2-48BA-A416-FA5CC156D7C7}" presName="parentText" presStyleLbl="node1" presStyleIdx="1" presStyleCnt="5">
        <dgm:presLayoutVars>
          <dgm:chMax val="0"/>
          <dgm:bulletEnabled val="1"/>
        </dgm:presLayoutVars>
      </dgm:prSet>
      <dgm:spPr/>
    </dgm:pt>
    <dgm:pt modelId="{434CCA5D-A7C2-3C43-A8FF-BCABCC0EF024}" type="pres">
      <dgm:prSet presAssocID="{6D5D3518-69C2-48BA-A416-FA5CC156D7C7}" presName="childText" presStyleLbl="revTx" presStyleIdx="0" presStyleCnt="1">
        <dgm:presLayoutVars>
          <dgm:bulletEnabled val="1"/>
        </dgm:presLayoutVars>
      </dgm:prSet>
      <dgm:spPr/>
    </dgm:pt>
    <dgm:pt modelId="{C8318FF6-FEED-5443-83D5-23929717BD75}" type="pres">
      <dgm:prSet presAssocID="{1AA9C92B-2508-44EC-9C7B-5611490160DF}" presName="parentText" presStyleLbl="node1" presStyleIdx="2" presStyleCnt="5">
        <dgm:presLayoutVars>
          <dgm:chMax val="0"/>
          <dgm:bulletEnabled val="1"/>
        </dgm:presLayoutVars>
      </dgm:prSet>
      <dgm:spPr/>
    </dgm:pt>
    <dgm:pt modelId="{61FBF9CC-4512-CD4B-A611-20DAA048AB68}" type="pres">
      <dgm:prSet presAssocID="{07D580F2-F902-4ADD-AA27-8D4367735D79}" presName="spacer" presStyleCnt="0"/>
      <dgm:spPr/>
    </dgm:pt>
    <dgm:pt modelId="{A6D2D4A3-24C5-E14F-8355-5906976FA697}" type="pres">
      <dgm:prSet presAssocID="{98F2F543-ED5D-406C-90E3-AB8349C7076B}" presName="parentText" presStyleLbl="node1" presStyleIdx="3" presStyleCnt="5">
        <dgm:presLayoutVars>
          <dgm:chMax val="0"/>
          <dgm:bulletEnabled val="1"/>
        </dgm:presLayoutVars>
      </dgm:prSet>
      <dgm:spPr/>
    </dgm:pt>
    <dgm:pt modelId="{2D5670EA-7DA5-3A4E-8A31-1AE16A52D1B1}" type="pres">
      <dgm:prSet presAssocID="{A403ECC8-572A-4916-96AF-7795A0C6FC37}" presName="spacer" presStyleCnt="0"/>
      <dgm:spPr/>
    </dgm:pt>
    <dgm:pt modelId="{AB6ABDC5-BE4D-3A49-9860-76AB18E1B2E7}" type="pres">
      <dgm:prSet presAssocID="{8402592E-E2DB-4CBC-BC5F-665C99C933AB}" presName="parentText" presStyleLbl="node1" presStyleIdx="4" presStyleCnt="5">
        <dgm:presLayoutVars>
          <dgm:chMax val="0"/>
          <dgm:bulletEnabled val="1"/>
        </dgm:presLayoutVars>
      </dgm:prSet>
      <dgm:spPr/>
    </dgm:pt>
  </dgm:ptLst>
  <dgm:cxnLst>
    <dgm:cxn modelId="{F8178806-38AB-48DD-9415-62877AC2A437}" srcId="{F0A0C684-C1C6-418B-9794-78198CFEDD6E}" destId="{8402592E-E2DB-4CBC-BC5F-665C99C933AB}" srcOrd="4" destOrd="0" parTransId="{59B25B94-D057-4CE3-8BD5-B1A1F8FD2021}" sibTransId="{C8C6F1D8-21D5-45F0-8C84-4E7380EE5D30}"/>
    <dgm:cxn modelId="{50ADB00B-3D63-48B1-AA58-973EF266A9F1}" srcId="{F0A0C684-C1C6-418B-9794-78198CFEDD6E}" destId="{6D5D3518-69C2-48BA-A416-FA5CC156D7C7}" srcOrd="1" destOrd="0" parTransId="{CF0FC75B-131C-4208-AAD1-952D5D360780}" sibTransId="{D53B5217-A55D-4516-BEB3-9D112355473A}"/>
    <dgm:cxn modelId="{2D95F511-B154-4471-BDD8-CB0B640BEAD5}" srcId="{6D5D3518-69C2-48BA-A416-FA5CC156D7C7}" destId="{E6ECEA66-ED0C-4988-8F98-F371A55A8026}" srcOrd="1" destOrd="0" parTransId="{9899AC2B-35AB-4EFD-A259-5DD6182CC404}" sibTransId="{C450D40C-8B1C-4C7D-884E-C6134469B86F}"/>
    <dgm:cxn modelId="{D19EF125-973A-4E0D-B7CA-C916CE858592}" srcId="{6D5D3518-69C2-48BA-A416-FA5CC156D7C7}" destId="{226656D3-972D-476D-9FBA-34C411F22CD4}" srcOrd="2" destOrd="0" parTransId="{94BD4E17-DF54-4390-91BB-F396846AA739}" sibTransId="{00109C8B-3E10-404E-AC96-2223EBF20800}"/>
    <dgm:cxn modelId="{8EAC2826-A423-0943-BC08-E97ADC795173}" type="presOf" srcId="{98F2F543-ED5D-406C-90E3-AB8349C7076B}" destId="{A6D2D4A3-24C5-E14F-8355-5906976FA697}" srcOrd="0" destOrd="0" presId="urn:microsoft.com/office/officeart/2005/8/layout/vList2"/>
    <dgm:cxn modelId="{36079B2B-96D4-4AC7-BACD-D0E12D3ADE44}" srcId="{F0A0C684-C1C6-418B-9794-78198CFEDD6E}" destId="{1AA9C92B-2508-44EC-9C7B-5611490160DF}" srcOrd="2" destOrd="0" parTransId="{FCEA44D4-276B-4A08-8696-2A2334783440}" sibTransId="{07D580F2-F902-4ADD-AA27-8D4367735D79}"/>
    <dgm:cxn modelId="{F5FD2844-389A-664C-90A4-7A922C734F51}" type="presOf" srcId="{226656D3-972D-476D-9FBA-34C411F22CD4}" destId="{434CCA5D-A7C2-3C43-A8FF-BCABCC0EF024}" srcOrd="0" destOrd="2" presId="urn:microsoft.com/office/officeart/2005/8/layout/vList2"/>
    <dgm:cxn modelId="{4C8F9C45-F125-0348-A3DC-64FA89467CC8}" type="presOf" srcId="{BB9C34FF-F35C-4FB5-9CE5-E505EDA336C5}" destId="{434CCA5D-A7C2-3C43-A8FF-BCABCC0EF024}" srcOrd="0" destOrd="0" presId="urn:microsoft.com/office/officeart/2005/8/layout/vList2"/>
    <dgm:cxn modelId="{BA326756-F5B5-47C9-A11E-28694B50E2D0}" srcId="{F0A0C684-C1C6-418B-9794-78198CFEDD6E}" destId="{98F2F543-ED5D-406C-90E3-AB8349C7076B}" srcOrd="3" destOrd="0" parTransId="{C5A2FCC5-7BB2-4010-A878-59C7E5510181}" sibTransId="{A403ECC8-572A-4916-96AF-7795A0C6FC37}"/>
    <dgm:cxn modelId="{1622F665-A8E9-7843-9A7D-C8BADE2A4400}" type="presOf" srcId="{052BD883-18C2-4C3F-BA16-8659F2F66CED}" destId="{434CCA5D-A7C2-3C43-A8FF-BCABCC0EF024}" srcOrd="0" destOrd="3" presId="urn:microsoft.com/office/officeart/2005/8/layout/vList2"/>
    <dgm:cxn modelId="{AAC0E7B0-6588-5849-B474-0BDAD47F7E19}" type="presOf" srcId="{6D5D3518-69C2-48BA-A416-FA5CC156D7C7}" destId="{EC558C6F-2788-D844-B510-68DE42235E30}" srcOrd="0" destOrd="0" presId="urn:microsoft.com/office/officeart/2005/8/layout/vList2"/>
    <dgm:cxn modelId="{0ECA7FB5-4897-4592-BF59-F2F1081B90BB}" srcId="{F0A0C684-C1C6-418B-9794-78198CFEDD6E}" destId="{7423512F-8B0E-4FAB-AC83-BFA03D96E584}" srcOrd="0" destOrd="0" parTransId="{33430187-86B0-4727-B54A-8518D5FD010E}" sibTransId="{620F6C6E-41D1-4B51-8BCD-6476F4388D10}"/>
    <dgm:cxn modelId="{CDA114C5-E92C-DE4B-83E7-7267F91A8573}" type="presOf" srcId="{F0A0C684-C1C6-418B-9794-78198CFEDD6E}" destId="{195A9CA0-AF28-2442-8134-171C829F5AB4}" srcOrd="0" destOrd="0" presId="urn:microsoft.com/office/officeart/2005/8/layout/vList2"/>
    <dgm:cxn modelId="{6BFB3CC5-8F47-634F-B6A6-2560DF1E4C63}" type="presOf" srcId="{7423512F-8B0E-4FAB-AC83-BFA03D96E584}" destId="{4C9A83F0-203F-B443-AFC3-26ADBB79388F}" srcOrd="0" destOrd="0" presId="urn:microsoft.com/office/officeart/2005/8/layout/vList2"/>
    <dgm:cxn modelId="{D3E1ECC6-3F96-094F-A06D-B3C9F7B22A4D}" type="presOf" srcId="{8402592E-E2DB-4CBC-BC5F-665C99C933AB}" destId="{AB6ABDC5-BE4D-3A49-9860-76AB18E1B2E7}" srcOrd="0" destOrd="0" presId="urn:microsoft.com/office/officeart/2005/8/layout/vList2"/>
    <dgm:cxn modelId="{344C1AE2-D061-F840-8395-B79D110210ED}" type="presOf" srcId="{1AA9C92B-2508-44EC-9C7B-5611490160DF}" destId="{C8318FF6-FEED-5443-83D5-23929717BD75}" srcOrd="0" destOrd="0" presId="urn:microsoft.com/office/officeart/2005/8/layout/vList2"/>
    <dgm:cxn modelId="{5DC1C7ED-A110-B44B-86C5-02B45E1240A9}" type="presOf" srcId="{E6ECEA66-ED0C-4988-8F98-F371A55A8026}" destId="{434CCA5D-A7C2-3C43-A8FF-BCABCC0EF024}" srcOrd="0" destOrd="1" presId="urn:microsoft.com/office/officeart/2005/8/layout/vList2"/>
    <dgm:cxn modelId="{5F8C44F2-72BC-46E7-940A-4A716DF620CC}" srcId="{6D5D3518-69C2-48BA-A416-FA5CC156D7C7}" destId="{BB9C34FF-F35C-4FB5-9CE5-E505EDA336C5}" srcOrd="0" destOrd="0" parTransId="{667155E1-974C-469D-8017-FC0475D1193C}" sibTransId="{2325AB19-CF7E-4FA6-9297-3D94166D60FF}"/>
    <dgm:cxn modelId="{6475E7F4-525E-4C14-8BBA-3C64F0ADA5CB}" srcId="{6D5D3518-69C2-48BA-A416-FA5CC156D7C7}" destId="{052BD883-18C2-4C3F-BA16-8659F2F66CED}" srcOrd="3" destOrd="0" parTransId="{CEFAC88D-5FE8-49DC-B800-A0BEE098721C}" sibTransId="{6175BDEF-BA00-4CE8-92EA-BB37FA2E2BF6}"/>
    <dgm:cxn modelId="{C7B67DDF-17F6-A240-A328-D909B061F471}" type="presParOf" srcId="{195A9CA0-AF28-2442-8134-171C829F5AB4}" destId="{4C9A83F0-203F-B443-AFC3-26ADBB79388F}" srcOrd="0" destOrd="0" presId="urn:microsoft.com/office/officeart/2005/8/layout/vList2"/>
    <dgm:cxn modelId="{D4BF15C4-7443-B943-980D-0553B01A3514}" type="presParOf" srcId="{195A9CA0-AF28-2442-8134-171C829F5AB4}" destId="{4C7081A9-0F3D-8244-B690-80192511EE29}" srcOrd="1" destOrd="0" presId="urn:microsoft.com/office/officeart/2005/8/layout/vList2"/>
    <dgm:cxn modelId="{1BCA1CC1-B810-EE4E-BF00-F4CB5AAEBBD9}" type="presParOf" srcId="{195A9CA0-AF28-2442-8134-171C829F5AB4}" destId="{EC558C6F-2788-D844-B510-68DE42235E30}" srcOrd="2" destOrd="0" presId="urn:microsoft.com/office/officeart/2005/8/layout/vList2"/>
    <dgm:cxn modelId="{A0BAA0BA-9F59-5147-B3F7-775592237C28}" type="presParOf" srcId="{195A9CA0-AF28-2442-8134-171C829F5AB4}" destId="{434CCA5D-A7C2-3C43-A8FF-BCABCC0EF024}" srcOrd="3" destOrd="0" presId="urn:microsoft.com/office/officeart/2005/8/layout/vList2"/>
    <dgm:cxn modelId="{35F9B999-9D29-034B-939D-4CBCD0F6111D}" type="presParOf" srcId="{195A9CA0-AF28-2442-8134-171C829F5AB4}" destId="{C8318FF6-FEED-5443-83D5-23929717BD75}" srcOrd="4" destOrd="0" presId="urn:microsoft.com/office/officeart/2005/8/layout/vList2"/>
    <dgm:cxn modelId="{AEB8FFD9-6A8F-5B48-97D2-53F846435C65}" type="presParOf" srcId="{195A9CA0-AF28-2442-8134-171C829F5AB4}" destId="{61FBF9CC-4512-CD4B-A611-20DAA048AB68}" srcOrd="5" destOrd="0" presId="urn:microsoft.com/office/officeart/2005/8/layout/vList2"/>
    <dgm:cxn modelId="{0FEC22D4-B59F-AD4E-ACCC-595D6730111A}" type="presParOf" srcId="{195A9CA0-AF28-2442-8134-171C829F5AB4}" destId="{A6D2D4A3-24C5-E14F-8355-5906976FA697}" srcOrd="6" destOrd="0" presId="urn:microsoft.com/office/officeart/2005/8/layout/vList2"/>
    <dgm:cxn modelId="{15162047-9653-7D45-9785-0C1547358DCE}" type="presParOf" srcId="{195A9CA0-AF28-2442-8134-171C829F5AB4}" destId="{2D5670EA-7DA5-3A4E-8A31-1AE16A52D1B1}" srcOrd="7" destOrd="0" presId="urn:microsoft.com/office/officeart/2005/8/layout/vList2"/>
    <dgm:cxn modelId="{4C53314F-AF46-C24C-AF50-9B48353EA038}" type="presParOf" srcId="{195A9CA0-AF28-2442-8134-171C829F5AB4}" destId="{AB6ABDC5-BE4D-3A49-9860-76AB18E1B2E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9A83F0-203F-B443-AFC3-26ADBB79388F}">
      <dsp:nvSpPr>
        <dsp:cNvPr id="0" name=""/>
        <dsp:cNvSpPr/>
      </dsp:nvSpPr>
      <dsp:spPr>
        <a:xfrm>
          <a:off x="0" y="86954"/>
          <a:ext cx="9950103"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i="1" kern="1200"/>
            <a:t>Overview</a:t>
          </a:r>
          <a:r>
            <a:rPr lang="en-GB" sz="1700" b="0" i="1" kern="1200"/>
            <a:t>: The analysis categorizes cat breeds based on their fur type, providing insights into the distribution of cat breeds with different fur characteristics.</a:t>
          </a:r>
          <a:endParaRPr lang="en-US" sz="1700" kern="1200"/>
        </a:p>
      </dsp:txBody>
      <dsp:txXfrm>
        <a:off x="33012" y="119966"/>
        <a:ext cx="9884079" cy="610236"/>
      </dsp:txXfrm>
    </dsp:sp>
    <dsp:sp modelId="{EC558C6F-2788-D844-B510-68DE42235E30}">
      <dsp:nvSpPr>
        <dsp:cNvPr id="0" name=""/>
        <dsp:cNvSpPr/>
      </dsp:nvSpPr>
      <dsp:spPr>
        <a:xfrm>
          <a:off x="0" y="812174"/>
          <a:ext cx="9950103"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i="1" kern="1200"/>
            <a:t>Fur Types and Counts: </a:t>
          </a:r>
          <a:endParaRPr lang="en-US" sz="1700" kern="1200"/>
        </a:p>
      </dsp:txBody>
      <dsp:txXfrm>
        <a:off x="33012" y="845186"/>
        <a:ext cx="9884079" cy="610236"/>
      </dsp:txXfrm>
    </dsp:sp>
    <dsp:sp modelId="{434CCA5D-A7C2-3C43-A8FF-BCABCC0EF024}">
      <dsp:nvSpPr>
        <dsp:cNvPr id="0" name=""/>
        <dsp:cNvSpPr/>
      </dsp:nvSpPr>
      <dsp:spPr>
        <a:xfrm>
          <a:off x="0" y="1488434"/>
          <a:ext cx="9950103" cy="1002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916"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GB" sz="1600" b="0" i="1" kern="1200">
              <a:latin typeface="Times New Roman" panose="02020603050405020304" pitchFamily="18" charset="0"/>
              <a:cs typeface="Times New Roman" panose="02020603050405020304" pitchFamily="18" charset="0"/>
            </a:rPr>
            <a:t>Bald :3 breeds Canadian Hairless, Sphynx (hairless cat)</a:t>
          </a:r>
          <a:endParaRPr lang="en-US" sz="1600" kern="120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Char char="•"/>
          </a:pPr>
          <a:r>
            <a:rPr lang="en-GB" sz="1600" b="0" i="1" kern="1200">
              <a:latin typeface="Times New Roman" panose="02020603050405020304" pitchFamily="18" charset="0"/>
              <a:cs typeface="Times New Roman" panose="02020603050405020304" pitchFamily="18" charset="0"/>
            </a:rPr>
            <a:t>Long: 20 breeds Includes breeds such as Balinese, Maine Coon, and Persian.</a:t>
          </a:r>
          <a:endParaRPr lang="en-US" sz="1600" kern="120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Char char="•"/>
          </a:pPr>
          <a:r>
            <a:rPr lang="en-GB" sz="1600" b="0" i="1" kern="1200" dirty="0">
              <a:latin typeface="Times New Roman" panose="02020603050405020304" pitchFamily="18" charset="0"/>
              <a:cs typeface="Times New Roman" panose="02020603050405020304" pitchFamily="18" charset="0"/>
            </a:rPr>
            <a:t>Medium: 14 breeds Includes breeds such as American Curl, Bengal, and Tonkinese.</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20000"/>
            </a:spcAft>
            <a:buChar char="•"/>
          </a:pPr>
          <a:r>
            <a:rPr lang="en-GB" sz="1600" b="0" i="1" kern="1200" dirty="0">
              <a:latin typeface="Times New Roman" panose="02020603050405020304" pitchFamily="18" charset="0"/>
              <a:cs typeface="Times New Roman" panose="02020603050405020304" pitchFamily="18" charset="0"/>
            </a:rPr>
            <a:t>Short: 30 breeds Includes breeds such as Abyssinian, Siamese, and Tuxedo.</a:t>
          </a:r>
          <a:endParaRPr lang="en-US" sz="1600" kern="1200" dirty="0">
            <a:latin typeface="Times New Roman" panose="02020603050405020304" pitchFamily="18" charset="0"/>
            <a:cs typeface="Times New Roman" panose="02020603050405020304" pitchFamily="18" charset="0"/>
          </a:endParaRPr>
        </a:p>
      </dsp:txBody>
      <dsp:txXfrm>
        <a:off x="0" y="1488434"/>
        <a:ext cx="9950103" cy="1002915"/>
      </dsp:txXfrm>
    </dsp:sp>
    <dsp:sp modelId="{C8318FF6-FEED-5443-83D5-23929717BD75}">
      <dsp:nvSpPr>
        <dsp:cNvPr id="0" name=""/>
        <dsp:cNvSpPr/>
      </dsp:nvSpPr>
      <dsp:spPr>
        <a:xfrm>
          <a:off x="0" y="2491349"/>
          <a:ext cx="9950103"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i="1" kern="1200"/>
            <a:t>Grand Total</a:t>
          </a:r>
          <a:r>
            <a:rPr lang="en-GB" sz="1700" b="0" i="1" kern="1200"/>
            <a:t>: A total of 66 cat breeds were analyzed, categorized by their fur type.</a:t>
          </a:r>
          <a:endParaRPr lang="en-US" sz="1700" kern="1200"/>
        </a:p>
      </dsp:txBody>
      <dsp:txXfrm>
        <a:off x="33012" y="2524361"/>
        <a:ext cx="9884079" cy="610236"/>
      </dsp:txXfrm>
    </dsp:sp>
    <dsp:sp modelId="{A6D2D4A3-24C5-E14F-8355-5906976FA697}">
      <dsp:nvSpPr>
        <dsp:cNvPr id="0" name=""/>
        <dsp:cNvSpPr/>
      </dsp:nvSpPr>
      <dsp:spPr>
        <a:xfrm>
          <a:off x="0" y="3216569"/>
          <a:ext cx="9950103"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i="1" kern="1200"/>
            <a:t>Key Insights</a:t>
          </a:r>
          <a:r>
            <a:rPr lang="en-GB" sz="1700" b="0" i="1" kern="1200"/>
            <a:t>: The majority of cat breeds fall under the "Short" fur type category.</a:t>
          </a:r>
          <a:endParaRPr lang="en-US" sz="1700" kern="1200"/>
        </a:p>
      </dsp:txBody>
      <dsp:txXfrm>
        <a:off x="33012" y="3249581"/>
        <a:ext cx="9884079" cy="610236"/>
      </dsp:txXfrm>
    </dsp:sp>
    <dsp:sp modelId="{AB6ABDC5-BE4D-3A49-9860-76AB18E1B2E7}">
      <dsp:nvSpPr>
        <dsp:cNvPr id="0" name=""/>
        <dsp:cNvSpPr/>
      </dsp:nvSpPr>
      <dsp:spPr>
        <a:xfrm>
          <a:off x="0" y="3941789"/>
          <a:ext cx="9950103"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0" i="1" kern="1200"/>
            <a:t>"Long" fur type is the second most common category, followed by "Medium" and "Bald."</a:t>
          </a:r>
          <a:endParaRPr lang="en-US" sz="1700" kern="1200"/>
        </a:p>
      </dsp:txBody>
      <dsp:txXfrm>
        <a:off x="33012" y="3974801"/>
        <a:ext cx="9884079" cy="610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E73F5-29DE-4244-BB3E-5127F2096507}" type="datetimeFigureOut">
              <a:rPr lang="en-US" smtClean="0"/>
              <a:t>8/12/24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CDBE9-D7CF-F442-80C0-62C3396DFD43}" type="slidenum">
              <a:rPr lang="en-US" smtClean="0"/>
              <a:t>‹#›</a:t>
            </a:fld>
            <a:endParaRPr lang="en-US"/>
          </a:p>
        </p:txBody>
      </p:sp>
    </p:spTree>
    <p:extLst>
      <p:ext uri="{BB962C8B-B14F-4D97-AF65-F5344CB8AC3E}">
        <p14:creationId xmlns:p14="http://schemas.microsoft.com/office/powerpoint/2010/main" val="40662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2CDBE9-D7CF-F442-80C0-62C3396DFD43}" type="slidenum">
              <a:rPr lang="en-US" smtClean="0"/>
              <a:t>7</a:t>
            </a:fld>
            <a:endParaRPr lang="en-US"/>
          </a:p>
        </p:txBody>
      </p:sp>
    </p:spTree>
    <p:extLst>
      <p:ext uri="{BB962C8B-B14F-4D97-AF65-F5344CB8AC3E}">
        <p14:creationId xmlns:p14="http://schemas.microsoft.com/office/powerpoint/2010/main" val="3296169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8/7/24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166108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60193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05819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44416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238815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50931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7058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76254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86334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258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8/7/24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54891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8/7/24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92015031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642173" TargetMode="External"/><Relationship Id="rId2" Type="http://schemas.openxmlformats.org/officeDocument/2006/relationships/image" Target="../media/image6.jpg!d"/><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729A30-F429-4967-81E8-45F6757C8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9FC137C-7F97-41FA-86A1-2E01C3837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967903" cy="68579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9FBFB9D3-7D34-4948-B4D0-73E7B6E52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54949" y="-54949"/>
            <a:ext cx="6858005" cy="6967903"/>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927C005A-F51D-BC05-5124-605D6880DB4F}"/>
              </a:ext>
            </a:extLst>
          </p:cNvPr>
          <p:cNvSpPr>
            <a:spLocks noGrp="1"/>
          </p:cNvSpPr>
          <p:nvPr>
            <p:ph type="ctrTitle"/>
          </p:nvPr>
        </p:nvSpPr>
        <p:spPr>
          <a:xfrm>
            <a:off x="1084728" y="2754999"/>
            <a:ext cx="4348578" cy="2005262"/>
          </a:xfrm>
        </p:spPr>
        <p:txBody>
          <a:bodyPr>
            <a:normAutofit/>
          </a:bodyPr>
          <a:lstStyle/>
          <a:p>
            <a:r>
              <a:rPr lang="en-US" dirty="0"/>
              <a:t>Analysis of Cat and Dog Breed Datasets </a:t>
            </a:r>
          </a:p>
        </p:txBody>
      </p:sp>
      <p:sp>
        <p:nvSpPr>
          <p:cNvPr id="3" name="Subtitle 2">
            <a:extLst>
              <a:ext uri="{FF2B5EF4-FFF2-40B4-BE49-F238E27FC236}">
                <a16:creationId xmlns:a16="http://schemas.microsoft.com/office/drawing/2014/main" id="{9D957095-B571-E8FA-7D00-D82B146BEA3F}"/>
              </a:ext>
            </a:extLst>
          </p:cNvPr>
          <p:cNvSpPr>
            <a:spLocks noGrp="1"/>
          </p:cNvSpPr>
          <p:nvPr>
            <p:ph type="subTitle" idx="1"/>
          </p:nvPr>
        </p:nvSpPr>
        <p:spPr>
          <a:xfrm>
            <a:off x="1084728" y="4902489"/>
            <a:ext cx="4348578" cy="985075"/>
          </a:xfrm>
        </p:spPr>
        <p:txBody>
          <a:bodyPr>
            <a:normAutofit/>
          </a:bodyPr>
          <a:lstStyle/>
          <a:p>
            <a:r>
              <a:rPr lang="en-US" dirty="0"/>
              <a:t>Key Findings After Analysis</a:t>
            </a:r>
          </a:p>
        </p:txBody>
      </p:sp>
      <p:pic>
        <p:nvPicPr>
          <p:cNvPr id="4" name="Picture 3" descr="A British shorthair cat and golden retriever snuggling">
            <a:extLst>
              <a:ext uri="{FF2B5EF4-FFF2-40B4-BE49-F238E27FC236}">
                <a16:creationId xmlns:a16="http://schemas.microsoft.com/office/drawing/2014/main" id="{AAA7D84A-8C9E-D469-587A-CA85C0D77E95}"/>
              </a:ext>
            </a:extLst>
          </p:cNvPr>
          <p:cNvPicPr>
            <a:picLocks noChangeAspect="1"/>
          </p:cNvPicPr>
          <p:nvPr/>
        </p:nvPicPr>
        <p:blipFill>
          <a:blip r:embed="rId2"/>
          <a:srcRect l="26190" r="22839" b="-2"/>
          <a:stretch/>
        </p:blipFill>
        <p:spPr>
          <a:xfrm>
            <a:off x="6967903" y="-14"/>
            <a:ext cx="5236733" cy="6858000"/>
          </a:xfrm>
          <a:prstGeom prst="rect">
            <a:avLst/>
          </a:prstGeom>
        </p:spPr>
      </p:pic>
    </p:spTree>
    <p:extLst>
      <p:ext uri="{BB962C8B-B14F-4D97-AF65-F5344CB8AC3E}">
        <p14:creationId xmlns:p14="http://schemas.microsoft.com/office/powerpoint/2010/main" val="403106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58B3AA-006D-483F-89E8-750C26414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4D9CB9-258C-ED09-FB3B-D35B22A0D229}"/>
              </a:ext>
            </a:extLst>
          </p:cNvPr>
          <p:cNvSpPr>
            <a:spLocks noGrp="1"/>
          </p:cNvSpPr>
          <p:nvPr>
            <p:ph type="title"/>
          </p:nvPr>
        </p:nvSpPr>
        <p:spPr>
          <a:xfrm>
            <a:off x="1077362" y="720435"/>
            <a:ext cx="3250452" cy="1507375"/>
          </a:xfrm>
        </p:spPr>
        <p:txBody>
          <a:bodyPr>
            <a:normAutofit/>
          </a:bodyPr>
          <a:lstStyle/>
          <a:p>
            <a:r>
              <a:rPr lang="en-US" dirty="0">
                <a:latin typeface="Times New Roman" panose="02020603050405020304" pitchFamily="18" charset="0"/>
                <a:cs typeface="Times New Roman" panose="02020603050405020304" pitchFamily="18" charset="0"/>
              </a:rPr>
              <a:t>Introduction</a:t>
            </a:r>
            <a:r>
              <a:rPr lang="en-US" dirty="0"/>
              <a:t> </a:t>
            </a:r>
          </a:p>
        </p:txBody>
      </p:sp>
      <p:sp>
        <p:nvSpPr>
          <p:cNvPr id="3" name="Content Placeholder 2">
            <a:extLst>
              <a:ext uri="{FF2B5EF4-FFF2-40B4-BE49-F238E27FC236}">
                <a16:creationId xmlns:a16="http://schemas.microsoft.com/office/drawing/2014/main" id="{F7001905-DC29-55AA-0E67-D3FAF6125520}"/>
              </a:ext>
            </a:extLst>
          </p:cNvPr>
          <p:cNvSpPr>
            <a:spLocks noGrp="1"/>
          </p:cNvSpPr>
          <p:nvPr>
            <p:ph idx="1"/>
          </p:nvPr>
        </p:nvSpPr>
        <p:spPr>
          <a:xfrm>
            <a:off x="660847" y="2434974"/>
            <a:ext cx="4552247" cy="3505855"/>
          </a:xfrm>
        </p:spPr>
        <p:txBody>
          <a:bodyPr>
            <a:normAutofit/>
          </a:bodyPr>
          <a:lstStyle/>
          <a:p>
            <a:pPr marL="0" indent="0">
              <a:lnSpc>
                <a:spcPct val="110000"/>
              </a:lnSpc>
              <a:buNone/>
            </a:pPr>
            <a:r>
              <a:rPr lang="en-GB" i="1" u="none" strike="noStrike" dirty="0">
                <a:effectLst/>
                <a:latin typeface="Times New Roman" panose="02020603050405020304" pitchFamily="18" charset="0"/>
                <a:cs typeface="Times New Roman" panose="02020603050405020304" pitchFamily="18" charset="0"/>
              </a:rPr>
              <a:t>The primary objective of this analysis is to provide a comprehensive overview of cat and dog breeds based on various metrics such as sales, popularity, temperament, and average price. By consolidating and </a:t>
            </a:r>
            <a:r>
              <a:rPr lang="en-GB" i="1" u="none" strike="noStrike" dirty="0" err="1">
                <a:effectLst/>
                <a:latin typeface="Times New Roman" panose="02020603050405020304" pitchFamily="18" charset="0"/>
                <a:cs typeface="Times New Roman" panose="02020603050405020304" pitchFamily="18" charset="0"/>
              </a:rPr>
              <a:t>analyzing</a:t>
            </a:r>
            <a:r>
              <a:rPr lang="en-GB" i="1" u="none" strike="noStrike" dirty="0">
                <a:effectLst/>
                <a:latin typeface="Times New Roman" panose="02020603050405020304" pitchFamily="18" charset="0"/>
                <a:cs typeface="Times New Roman" panose="02020603050405020304" pitchFamily="18" charset="0"/>
              </a:rPr>
              <a:t> structured data, the aim to identify trends and insights that can inform decisions related to pet breed preferences and market dynamics. The analysis includes detailed summaries, pivot charts, and identification of top and bottom breeds based on different criteria.</a:t>
            </a:r>
            <a:endParaRPr lang="en-US" i="1"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107D3F89-C58A-45F7-8E26-2B6B48112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41005" y="3400143"/>
            <a:ext cx="3429000" cy="3484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236894" y="-23796"/>
            <a:ext cx="3437222" cy="348481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213095" y="3431717"/>
            <a:ext cx="3484819" cy="3426281"/>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6BC2749-75A4-414D-8BB9-6B7A15EA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15958" y="1681958"/>
            <a:ext cx="6857998" cy="34940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at and golden retriever laying down">
            <a:extLst>
              <a:ext uri="{FF2B5EF4-FFF2-40B4-BE49-F238E27FC236}">
                <a16:creationId xmlns:a16="http://schemas.microsoft.com/office/drawing/2014/main" id="{96A28C0B-C298-3D6E-F058-7D3DD2978F05}"/>
              </a:ext>
            </a:extLst>
          </p:cNvPr>
          <p:cNvPicPr>
            <a:picLocks noChangeAspect="1"/>
          </p:cNvPicPr>
          <p:nvPr/>
        </p:nvPicPr>
        <p:blipFill>
          <a:blip r:embed="rId2"/>
          <a:srcRect l="38680" r="27479" b="-1"/>
          <a:stretch/>
        </p:blipFill>
        <p:spPr>
          <a:xfrm>
            <a:off x="9358761" y="1253164"/>
            <a:ext cx="2172392" cy="4284997"/>
          </a:xfrm>
          <a:prstGeom prst="rect">
            <a:avLst/>
          </a:prstGeom>
        </p:spPr>
      </p:pic>
    </p:spTree>
    <p:extLst>
      <p:ext uri="{BB962C8B-B14F-4D97-AF65-F5344CB8AC3E}">
        <p14:creationId xmlns:p14="http://schemas.microsoft.com/office/powerpoint/2010/main" val="794023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ED2ACD-4D71-F477-9451-66005B471BA7}"/>
              </a:ext>
            </a:extLst>
          </p:cNvPr>
          <p:cNvSpPr>
            <a:spLocks noGrp="1"/>
          </p:cNvSpPr>
          <p:nvPr>
            <p:ph type="title"/>
          </p:nvPr>
        </p:nvSpPr>
        <p:spPr>
          <a:xfrm>
            <a:off x="1077364" y="720435"/>
            <a:ext cx="4140096" cy="1507375"/>
          </a:xfrm>
        </p:spPr>
        <p:txBody>
          <a:bodyPr>
            <a:normAutofit/>
          </a:bodyPr>
          <a:lstStyle/>
          <a:p>
            <a:r>
              <a:rPr lang="en-US" dirty="0">
                <a:latin typeface="Times New Roman" panose="02020603050405020304" pitchFamily="18" charset="0"/>
                <a:cs typeface="Times New Roman" panose="02020603050405020304" pitchFamily="18" charset="0"/>
              </a:rPr>
              <a:t>Key Metrics</a:t>
            </a:r>
          </a:p>
        </p:txBody>
      </p:sp>
      <p:sp>
        <p:nvSpPr>
          <p:cNvPr id="3" name="Content Placeholder 2">
            <a:extLst>
              <a:ext uri="{FF2B5EF4-FFF2-40B4-BE49-F238E27FC236}">
                <a16:creationId xmlns:a16="http://schemas.microsoft.com/office/drawing/2014/main" id="{A4948832-DA80-8D8A-8195-BBCFBDF4F1C2}"/>
              </a:ext>
            </a:extLst>
          </p:cNvPr>
          <p:cNvSpPr>
            <a:spLocks noGrp="1"/>
          </p:cNvSpPr>
          <p:nvPr>
            <p:ph idx="1"/>
          </p:nvPr>
        </p:nvSpPr>
        <p:spPr>
          <a:xfrm>
            <a:off x="1077364" y="2427315"/>
            <a:ext cx="4140096" cy="3710249"/>
          </a:xfrm>
        </p:spPr>
        <p:txBody>
          <a:bodyPr>
            <a:noAutofit/>
          </a:bodyPr>
          <a:lstStyle/>
          <a:p>
            <a:pPr>
              <a:lnSpc>
                <a:spcPct val="110000"/>
              </a:lnSpc>
              <a:buFont typeface="Arial" panose="020B0604020202020204" pitchFamily="34" charset="0"/>
              <a:buChar char="•"/>
            </a:pPr>
            <a:r>
              <a:rPr lang="en-GB" sz="1400" b="0" i="1" u="none" strike="noStrike" dirty="0">
                <a:effectLst/>
                <a:latin typeface="Times New Roman" panose="02020603050405020304" pitchFamily="18" charset="0"/>
                <a:cs typeface="Times New Roman" panose="02020603050405020304" pitchFamily="18" charset="0"/>
              </a:rPr>
              <a:t>The key metrics analyzed in this study includes Sales: Total and average sales figures for each breed.</a:t>
            </a:r>
          </a:p>
          <a:p>
            <a:pPr>
              <a:lnSpc>
                <a:spcPct val="110000"/>
              </a:lnSpc>
              <a:buFont typeface="Arial" panose="020B0604020202020204" pitchFamily="34" charset="0"/>
              <a:buChar char="•"/>
            </a:pPr>
            <a:r>
              <a:rPr lang="en-GB" sz="1400" b="0" i="1" u="none" strike="noStrike" dirty="0">
                <a:effectLst/>
                <a:latin typeface="Times New Roman" panose="02020603050405020304" pitchFamily="18" charset="0"/>
                <a:cs typeface="Times New Roman" panose="02020603050405020304" pitchFamily="18" charset="0"/>
              </a:rPr>
              <a:t>Popularity: Ranking of breeds based on popularity scores.</a:t>
            </a:r>
          </a:p>
          <a:p>
            <a:pPr>
              <a:lnSpc>
                <a:spcPct val="110000"/>
              </a:lnSpc>
              <a:buFont typeface="Arial" panose="020B0604020202020204" pitchFamily="34" charset="0"/>
              <a:buChar char="•"/>
            </a:pPr>
            <a:r>
              <a:rPr lang="en-GB" sz="1400" b="0" i="1" u="none" strike="noStrike" dirty="0">
                <a:effectLst/>
                <a:latin typeface="Times New Roman" panose="02020603050405020304" pitchFamily="18" charset="0"/>
                <a:cs typeface="Times New Roman" panose="02020603050405020304" pitchFamily="18" charset="0"/>
              </a:rPr>
              <a:t>Temperament: Analysis of common temperaments, including the mode and counts of specific traits like "affectionate."</a:t>
            </a:r>
          </a:p>
          <a:p>
            <a:pPr>
              <a:lnSpc>
                <a:spcPct val="110000"/>
              </a:lnSpc>
              <a:buFont typeface="Arial" panose="020B0604020202020204" pitchFamily="34" charset="0"/>
              <a:buChar char="•"/>
            </a:pPr>
            <a:r>
              <a:rPr lang="en-GB" sz="1400" b="0" i="1" u="none" strike="noStrike" dirty="0">
                <a:effectLst/>
                <a:latin typeface="Times New Roman" panose="02020603050405020304" pitchFamily="18" charset="0"/>
                <a:cs typeface="Times New Roman" panose="02020603050405020304" pitchFamily="18" charset="0"/>
              </a:rPr>
              <a:t>Average Price: Calculation of average prices for the top and bottom breeds.</a:t>
            </a:r>
          </a:p>
          <a:p>
            <a:pPr>
              <a:lnSpc>
                <a:spcPct val="110000"/>
              </a:lnSpc>
              <a:buFont typeface="Arial" panose="020B0604020202020204" pitchFamily="34" charset="0"/>
              <a:buChar char="•"/>
            </a:pPr>
            <a:r>
              <a:rPr lang="en-GB" sz="1400" b="0" i="1" u="none" strike="noStrike" dirty="0">
                <a:effectLst/>
                <a:latin typeface="Times New Roman" panose="02020603050405020304" pitchFamily="18" charset="0"/>
                <a:cs typeface="Times New Roman" panose="02020603050405020304" pitchFamily="18" charset="0"/>
              </a:rPr>
              <a:t>Counts by Category: Total counts of breeds grouped by specific categories such as fur type for cats and Group1/Group2 categories for dogs.</a:t>
            </a:r>
          </a:p>
          <a:p>
            <a:pPr>
              <a:lnSpc>
                <a:spcPct val="110000"/>
              </a:lnSpc>
            </a:pPr>
            <a:endParaRPr lang="en-US" sz="1400" i="1" dirty="0">
              <a:latin typeface="Times New Roman" panose="02020603050405020304" pitchFamily="18" charset="0"/>
              <a:cs typeface="Times New Roman" panose="02020603050405020304" pitchFamily="18" charset="0"/>
            </a:endParaRPr>
          </a:p>
        </p:txBody>
      </p:sp>
      <p:sp>
        <p:nvSpPr>
          <p:cNvPr id="34" name="Freeform: Shape 2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2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at Outline">
            <a:extLst>
              <a:ext uri="{FF2B5EF4-FFF2-40B4-BE49-F238E27FC236}">
                <a16:creationId xmlns:a16="http://schemas.microsoft.com/office/drawing/2014/main" id="{D18343DF-F1C2-E986-E4A3-A2DA33C59D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46464" y="1034569"/>
            <a:ext cx="4788861" cy="4788861"/>
          </a:xfrm>
          <a:prstGeom prst="rect">
            <a:avLst/>
          </a:prstGeom>
        </p:spPr>
      </p:pic>
    </p:spTree>
    <p:extLst>
      <p:ext uri="{BB962C8B-B14F-4D97-AF65-F5344CB8AC3E}">
        <p14:creationId xmlns:p14="http://schemas.microsoft.com/office/powerpoint/2010/main" val="4163910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Freeform: Shape 85">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7" name="Rectangle 96">
            <a:extLst>
              <a:ext uri="{FF2B5EF4-FFF2-40B4-BE49-F238E27FC236}">
                <a16:creationId xmlns:a16="http://schemas.microsoft.com/office/drawing/2014/main" id="{3509C681-8290-4C12-BFC0-F0B59D360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AF00D6-E44D-7CB9-A375-7C1920939294}"/>
              </a:ext>
            </a:extLst>
          </p:cNvPr>
          <p:cNvSpPr>
            <a:spLocks noGrp="1"/>
          </p:cNvSpPr>
          <p:nvPr>
            <p:ph type="title"/>
          </p:nvPr>
        </p:nvSpPr>
        <p:spPr>
          <a:xfrm>
            <a:off x="758919" y="-753688"/>
            <a:ext cx="6313143" cy="1655665"/>
          </a:xfrm>
        </p:spPr>
        <p:txBody>
          <a:bodyPr vert="horz" lIns="91440" tIns="45720" rIns="91440" bIns="45720" rtlCol="0" anchor="b">
            <a:normAutofit/>
          </a:bodyPr>
          <a:lstStyle/>
          <a:p>
            <a:r>
              <a:rPr lang="en-US" b="1" kern="1200" dirty="0">
                <a:solidFill>
                  <a:schemeClr val="tx1"/>
                </a:solidFill>
                <a:effectLst/>
                <a:latin typeface="+mj-lt"/>
                <a:ea typeface="+mj-ea"/>
                <a:cs typeface="+mj-cs"/>
              </a:rPr>
              <a:t>Data Source &amp; Consolidation</a:t>
            </a:r>
          </a:p>
        </p:txBody>
      </p:sp>
      <p:sp>
        <p:nvSpPr>
          <p:cNvPr id="81" name="Content Placeholder 2">
            <a:extLst>
              <a:ext uri="{FF2B5EF4-FFF2-40B4-BE49-F238E27FC236}">
                <a16:creationId xmlns:a16="http://schemas.microsoft.com/office/drawing/2014/main" id="{F3963070-FA8C-8AC2-76AF-616BF44FBC99}"/>
              </a:ext>
            </a:extLst>
          </p:cNvPr>
          <p:cNvSpPr>
            <a:spLocks noGrp="1"/>
          </p:cNvSpPr>
          <p:nvPr>
            <p:ph sz="half" idx="4294967295"/>
          </p:nvPr>
        </p:nvSpPr>
        <p:spPr>
          <a:xfrm>
            <a:off x="1135118" y="906211"/>
            <a:ext cx="3722632" cy="5451727"/>
          </a:xfrm>
        </p:spPr>
        <p:txBody>
          <a:bodyPr vert="horz" lIns="91440" tIns="45720" rIns="91440" bIns="45720" rtlCol="0">
            <a:noAutofit/>
          </a:bodyPr>
          <a:lstStyle/>
          <a:p>
            <a:pPr>
              <a:lnSpc>
                <a:spcPct val="110000"/>
              </a:lnSpc>
            </a:pPr>
            <a:r>
              <a:rPr lang="en-US" sz="1400" b="0" i="1" u="none" strike="noStrike" dirty="0">
                <a:effectLst/>
                <a:latin typeface="Times New Roman" panose="02020603050405020304" pitchFamily="18" charset="0"/>
                <a:cs typeface="Times New Roman" panose="02020603050405020304" pitchFamily="18" charset="0"/>
              </a:rPr>
              <a:t>The data used for this analysis is provided by Techway Placement.  The data includes various attributes for each breed, such as</a:t>
            </a:r>
          </a:p>
          <a:p>
            <a:pPr marL="0" indent="0">
              <a:lnSpc>
                <a:spcPct val="110000"/>
              </a:lnSpc>
              <a:buNone/>
            </a:pPr>
            <a:r>
              <a:rPr lang="en-US" sz="1400" i="1" dirty="0">
                <a:latin typeface="Times New Roman" panose="02020603050405020304" pitchFamily="18" charset="0"/>
                <a:cs typeface="Times New Roman" panose="02020603050405020304" pitchFamily="18" charset="0"/>
              </a:rPr>
              <a:t>1. Breed Name - states the breed</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2. Alt Breed Name - refers to an alternative name used to identify a particular breed</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3. Group 1 - Dog breeds are categorized into different groups based on their characteristics, functions, and histories.</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4. Group 2 - Dog breeds are categorized into different groups based on their characteristics, functions, and histories.</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5. Male </a:t>
            </a:r>
            <a:r>
              <a:rPr lang="en-US" sz="1400" i="1" dirty="0" err="1">
                <a:latin typeface="Times New Roman" panose="02020603050405020304" pitchFamily="18" charset="0"/>
                <a:cs typeface="Times New Roman" panose="02020603050405020304" pitchFamily="18" charset="0"/>
              </a:rPr>
              <a:t>WeightKG</a:t>
            </a:r>
            <a:r>
              <a:rPr lang="en-US" sz="1400" i="1" dirty="0">
                <a:latin typeface="Times New Roman" panose="02020603050405020304" pitchFamily="18" charset="0"/>
                <a:cs typeface="Times New Roman" panose="02020603050405020304" pitchFamily="18" charset="0"/>
              </a:rPr>
              <a:t> - determines the weight</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6. Temperament - determines that temperaments</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 Avg. Price - states the average price</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8. Intelligence - states the intelligence level</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9. Watchdog - states the watchdog level</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 Popularity - determines the popularity level, 1 being the highest</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11. Qty. Sold - determines the total quantity sold</a:t>
            </a:r>
          </a:p>
          <a:p>
            <a:pPr>
              <a:lnSpc>
                <a:spcPct val="110000"/>
              </a:lnSpc>
            </a:pPr>
            <a:endParaRPr lang="en-US" sz="1400" i="1" dirty="0">
              <a:latin typeface="Times New Roman" panose="02020603050405020304" pitchFamily="18" charset="0"/>
              <a:cs typeface="Times New Roman" panose="02020603050405020304" pitchFamily="18" charset="0"/>
            </a:endParaRPr>
          </a:p>
          <a:p>
            <a:pPr>
              <a:lnSpc>
                <a:spcPct val="110000"/>
              </a:lnSpc>
            </a:pPr>
            <a:endParaRPr lang="en-US" sz="1400" i="1" dirty="0">
              <a:latin typeface="Times New Roman" panose="02020603050405020304" pitchFamily="18" charset="0"/>
              <a:cs typeface="Times New Roman" panose="02020603050405020304" pitchFamily="18" charset="0"/>
            </a:endParaRPr>
          </a:p>
          <a:p>
            <a:pPr>
              <a:lnSpc>
                <a:spcPct val="110000"/>
              </a:lnSpc>
            </a:pPr>
            <a:endParaRPr lang="en-US" sz="1400" i="1" dirty="0">
              <a:latin typeface="Times New Roman" panose="02020603050405020304" pitchFamily="18" charset="0"/>
              <a:cs typeface="Times New Roman" panose="02020603050405020304" pitchFamily="18" charset="0"/>
            </a:endParaRPr>
          </a:p>
          <a:p>
            <a:pPr>
              <a:lnSpc>
                <a:spcPct val="110000"/>
              </a:lnSpc>
            </a:pPr>
            <a:endParaRPr lang="en-US" sz="1400" i="1" dirty="0">
              <a:latin typeface="Times New Roman" panose="02020603050405020304" pitchFamily="18" charset="0"/>
              <a:cs typeface="Times New Roman" panose="02020603050405020304" pitchFamily="18" charset="0"/>
            </a:endParaRPr>
          </a:p>
        </p:txBody>
      </p:sp>
      <p:sp>
        <p:nvSpPr>
          <p:cNvPr id="98" name="Freeform: Shape 89">
            <a:extLst>
              <a:ext uri="{FF2B5EF4-FFF2-40B4-BE49-F238E27FC236}">
                <a16:creationId xmlns:a16="http://schemas.microsoft.com/office/drawing/2014/main" id="{62DB152A-3012-4C06-84C6-9355BD03A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23251" y="224"/>
            <a:ext cx="3482922" cy="348247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99" name="Rectangle 98">
            <a:extLst>
              <a:ext uri="{FF2B5EF4-FFF2-40B4-BE49-F238E27FC236}">
                <a16:creationId xmlns:a16="http://schemas.microsoft.com/office/drawing/2014/main" id="{5C542152-E969-4F41-AFD8-4B5354BE5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05548" y="-2580"/>
            <a:ext cx="3484819" cy="348808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34">
            <a:extLst>
              <a:ext uri="{FF2B5EF4-FFF2-40B4-BE49-F238E27FC236}">
                <a16:creationId xmlns:a16="http://schemas.microsoft.com/office/drawing/2014/main" id="{C2EDDE5C-FB26-46E8-9F4C-3548CC15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916" y="-1896"/>
            <a:ext cx="3475013"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D470A0CA-EE35-4C4E-91DA-C8DB95E27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20672" y="1686675"/>
            <a:ext cx="3374131" cy="696852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Video 16" descr="Dog Laying Down On The Leaves">
            <a:extLst>
              <a:ext uri="{FF2B5EF4-FFF2-40B4-BE49-F238E27FC236}">
                <a16:creationId xmlns:a16="http://schemas.microsoft.com/office/drawing/2014/main" id="{9283E896-3524-F360-80BB-74E6628AC73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6878502" y="4130711"/>
            <a:ext cx="3688894" cy="2069110"/>
          </a:xfrm>
          <a:prstGeom prst="rect">
            <a:avLst/>
          </a:prstGeom>
        </p:spPr>
      </p:pic>
      <p:sp>
        <p:nvSpPr>
          <p:cNvPr id="33" name="TextBox 32">
            <a:extLst>
              <a:ext uri="{FF2B5EF4-FFF2-40B4-BE49-F238E27FC236}">
                <a16:creationId xmlns:a16="http://schemas.microsoft.com/office/drawing/2014/main" id="{EA23765A-E338-811D-F6A6-F6D98B7FF9BF}"/>
              </a:ext>
            </a:extLst>
          </p:cNvPr>
          <p:cNvSpPr txBox="1"/>
          <p:nvPr/>
        </p:nvSpPr>
        <p:spPr>
          <a:xfrm>
            <a:off x="6239436" y="929953"/>
            <a:ext cx="5346550" cy="2585323"/>
          </a:xfrm>
          <a:prstGeom prst="rect">
            <a:avLst/>
          </a:prstGeom>
          <a:noFill/>
        </p:spPr>
        <p:txBody>
          <a:bodyPr wrap="square" rtlCol="0">
            <a:spAutoFit/>
          </a:bodyPr>
          <a:lstStyle/>
          <a:p>
            <a:pPr marL="285750" indent="-285750">
              <a:buFont typeface="Arial" panose="020B0604020202020204" pitchFamily="34" charset="0"/>
              <a:buChar char="•"/>
            </a:pPr>
            <a:r>
              <a:rPr lang="en-GB" b="0" i="1" u="none" strike="noStrike" dirty="0">
                <a:solidFill>
                  <a:schemeClr val="tx2"/>
                </a:solidFill>
                <a:effectLst/>
                <a:latin typeface="Times New Roman" panose="02020603050405020304" pitchFamily="18" charset="0"/>
                <a:cs typeface="Times New Roman" panose="02020603050405020304" pitchFamily="18" charset="0"/>
              </a:rPr>
              <a:t>The datasets were initially in separate Excel files and needed to be consolidated into a single file. Using Excel's Full Join methods, the separate datasets were merged into one comprehensive sheet.</a:t>
            </a:r>
          </a:p>
          <a:p>
            <a:pPr marL="285750" indent="-285750">
              <a:buFont typeface="Arial" panose="020B0604020202020204" pitchFamily="34" charset="0"/>
              <a:buChar char="•"/>
            </a:pPr>
            <a:r>
              <a:rPr lang="en-GB" b="0" i="1" u="none" strike="noStrike" dirty="0">
                <a:solidFill>
                  <a:schemeClr val="tx2"/>
                </a:solidFill>
                <a:effectLst/>
                <a:latin typeface="Times New Roman" panose="02020603050405020304" pitchFamily="18" charset="0"/>
                <a:cs typeface="Times New Roman" panose="02020603050405020304" pitchFamily="18" charset="0"/>
              </a:rPr>
              <a:t>This combined dataset contained both cat and dog breeds in a single sheet.</a:t>
            </a:r>
            <a:br>
              <a:rPr lang="en-GB" b="0" i="1" u="none" strike="noStrike" dirty="0">
                <a:solidFill>
                  <a:schemeClr val="tx2"/>
                </a:solidFill>
                <a:effectLst/>
                <a:latin typeface="Times New Roman" panose="02020603050405020304" pitchFamily="18" charset="0"/>
                <a:cs typeface="Times New Roman" panose="02020603050405020304" pitchFamily="18" charset="0"/>
              </a:rPr>
            </a:br>
            <a:r>
              <a:rPr lang="en-GB" b="0" i="1" u="none" strike="noStrike" dirty="0">
                <a:solidFill>
                  <a:schemeClr val="tx2"/>
                </a:solidFill>
                <a:effectLst/>
                <a:latin typeface="Times New Roman" panose="02020603050405020304" pitchFamily="18" charset="0"/>
                <a:cs typeface="Times New Roman" panose="02020603050405020304" pitchFamily="18" charset="0"/>
              </a:rPr>
              <a:t>Two new sheets is added according the breed category where the average sales of dog and cat for each breed is calculated </a:t>
            </a:r>
            <a:endParaRPr lang="en-US" i="1"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19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7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p:cTn id="12" repeatCount="indefinite" fill="hold" display="0">
                  <p:stCondLst>
                    <p:cond delay="indefinite"/>
                  </p:stCondLst>
                </p:cTn>
                <p:tgtEl>
                  <p:spTgt spid="1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0DFF-0D10-3923-86C3-B707BD50CCCB}"/>
              </a:ext>
            </a:extLst>
          </p:cNvPr>
          <p:cNvSpPr>
            <a:spLocks noGrp="1"/>
          </p:cNvSpPr>
          <p:nvPr>
            <p:ph type="title"/>
          </p:nvPr>
        </p:nvSpPr>
        <p:spPr>
          <a:xfrm>
            <a:off x="1077361" y="-590206"/>
            <a:ext cx="9950103" cy="1224907"/>
          </a:xfrm>
        </p:spPr>
        <p:txBody>
          <a:bodyPr/>
          <a:lstStyle/>
          <a:p>
            <a:r>
              <a:rPr lang="en-US" dirty="0">
                <a:latin typeface="Times New Roman" panose="02020603050405020304" pitchFamily="18" charset="0"/>
                <a:cs typeface="Times New Roman" panose="02020603050405020304" pitchFamily="18" charset="0"/>
              </a:rPr>
              <a:t>Summary of Findings </a:t>
            </a:r>
          </a:p>
        </p:txBody>
      </p:sp>
      <p:graphicFrame>
        <p:nvGraphicFramePr>
          <p:cNvPr id="12" name="Content Placeholder 2">
            <a:extLst>
              <a:ext uri="{FF2B5EF4-FFF2-40B4-BE49-F238E27FC236}">
                <a16:creationId xmlns:a16="http://schemas.microsoft.com/office/drawing/2014/main" id="{C9C728F9-4C11-D398-6FC0-572EC8D604D6}"/>
              </a:ext>
            </a:extLst>
          </p:cNvPr>
          <p:cNvGraphicFramePr>
            <a:graphicFrameLocks noGrp="1"/>
          </p:cNvGraphicFramePr>
          <p:nvPr>
            <p:ph idx="1"/>
            <p:extLst>
              <p:ext uri="{D42A27DB-BD31-4B8C-83A1-F6EECF244321}">
                <p14:modId xmlns:p14="http://schemas.microsoft.com/office/powerpoint/2010/main" val="1335424486"/>
              </p:ext>
            </p:extLst>
          </p:nvPr>
        </p:nvGraphicFramePr>
        <p:xfrm>
          <a:off x="915998" y="1211702"/>
          <a:ext cx="9950103" cy="4705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ounded Rectangle 3">
            <a:extLst>
              <a:ext uri="{FF2B5EF4-FFF2-40B4-BE49-F238E27FC236}">
                <a16:creationId xmlns:a16="http://schemas.microsoft.com/office/drawing/2014/main" id="{92588F97-C509-142D-3D04-9D7CDA046559}"/>
              </a:ext>
            </a:extLst>
          </p:cNvPr>
          <p:cNvSpPr/>
          <p:nvPr/>
        </p:nvSpPr>
        <p:spPr>
          <a:xfrm>
            <a:off x="1077361" y="745700"/>
            <a:ext cx="5398743" cy="3550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latin typeface="Times New Roman" panose="02020603050405020304" pitchFamily="18" charset="0"/>
                <a:cs typeface="Times New Roman" panose="02020603050405020304" pitchFamily="18" charset="0"/>
              </a:rPr>
              <a:t>Total counts of Cat per Fur Type </a:t>
            </a:r>
          </a:p>
        </p:txBody>
      </p:sp>
    </p:spTree>
    <p:extLst>
      <p:ext uri="{BB962C8B-B14F-4D97-AF65-F5344CB8AC3E}">
        <p14:creationId xmlns:p14="http://schemas.microsoft.com/office/powerpoint/2010/main" val="66327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FF3597-294D-4BCC-9A3B-F73618BF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1F5EF63-DE45-8FDD-EDE5-F0F66ADC6061}"/>
              </a:ext>
            </a:extLst>
          </p:cNvPr>
          <p:cNvSpPr/>
          <p:nvPr/>
        </p:nvSpPr>
        <p:spPr>
          <a:xfrm>
            <a:off x="507206" y="174893"/>
            <a:ext cx="5850563" cy="5929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110000"/>
              </a:lnSpc>
              <a:spcBef>
                <a:spcPct val="0"/>
              </a:spcBef>
              <a:spcAft>
                <a:spcPts val="600"/>
              </a:spcAft>
            </a:pPr>
            <a:r>
              <a:rPr lang="en-US" sz="2400" b="1" i="0" u="none" strike="noStrike" kern="1200" dirty="0">
                <a:solidFill>
                  <a:schemeClr val="tx1"/>
                </a:solidFill>
                <a:effectLst/>
                <a:latin typeface="Times New Roman" panose="02020603050405020304" pitchFamily="18" charset="0"/>
                <a:ea typeface="+mj-ea"/>
                <a:cs typeface="Times New Roman" panose="02020603050405020304" pitchFamily="18" charset="0"/>
              </a:rPr>
              <a:t>Total Count of Dogs per Group1 Category</a:t>
            </a:r>
          </a:p>
        </p:txBody>
      </p:sp>
      <p:sp>
        <p:nvSpPr>
          <p:cNvPr id="8" name="Content Placeholder 2">
            <a:extLst>
              <a:ext uri="{FF2B5EF4-FFF2-40B4-BE49-F238E27FC236}">
                <a16:creationId xmlns:a16="http://schemas.microsoft.com/office/drawing/2014/main" id="{4FCDC980-2B35-9E19-634F-0441AF9AFA4F}"/>
              </a:ext>
            </a:extLst>
          </p:cNvPr>
          <p:cNvSpPr>
            <a:spLocks noGrp="1"/>
          </p:cNvSpPr>
          <p:nvPr>
            <p:ph idx="1"/>
          </p:nvPr>
        </p:nvSpPr>
        <p:spPr>
          <a:xfrm>
            <a:off x="-96819" y="942762"/>
            <a:ext cx="8638392" cy="5361220"/>
          </a:xfrm>
        </p:spPr>
        <p:txBody>
          <a:bodyPr vert="horz" lIns="91440" tIns="45720" rIns="91440" bIns="45720" rtlCol="0">
            <a:noAutofit/>
          </a:bodyPr>
          <a:lstStyle/>
          <a:p>
            <a:pPr>
              <a:lnSpc>
                <a:spcPct val="110000"/>
              </a:lnSpc>
              <a:buFont typeface="Arial" panose="020B0604020202020204" pitchFamily="34" charset="0"/>
              <a:buChar char="•"/>
            </a:pPr>
            <a:r>
              <a:rPr lang="en-US" sz="1400" b="1" i="1" u="none" strike="noStrike" dirty="0">
                <a:effectLst/>
                <a:latin typeface="Times New Roman" panose="02020603050405020304" pitchFamily="18" charset="0"/>
                <a:cs typeface="Times New Roman" panose="02020603050405020304" pitchFamily="18" charset="0"/>
              </a:rPr>
              <a:t>Overview: </a:t>
            </a:r>
            <a:r>
              <a:rPr lang="en-US" sz="1400" b="0" i="1" u="none" strike="noStrike" dirty="0">
                <a:effectLst/>
                <a:latin typeface="Times New Roman" panose="02020603050405020304" pitchFamily="18" charset="0"/>
                <a:cs typeface="Times New Roman" panose="02020603050405020304" pitchFamily="18" charset="0"/>
              </a:rPr>
              <a:t>The analysis categorizes dog breeds based on their Group1 category, providing insights into the distribution of dog breeds across different groups.</a:t>
            </a:r>
          </a:p>
          <a:p>
            <a:pPr>
              <a:lnSpc>
                <a:spcPct val="110000"/>
              </a:lnSpc>
              <a:buFont typeface="Arial" panose="020B0604020202020204" pitchFamily="34" charset="0"/>
              <a:buChar char="•"/>
            </a:pPr>
            <a:r>
              <a:rPr lang="en-US" sz="1400" b="1" i="1" u="none" strike="noStrike" dirty="0">
                <a:effectLst/>
                <a:latin typeface="Times New Roman" panose="02020603050405020304" pitchFamily="18" charset="0"/>
                <a:cs typeface="Times New Roman" panose="02020603050405020304" pitchFamily="18" charset="0"/>
              </a:rPr>
              <a:t>Group1 Categories and Counts:</a:t>
            </a:r>
          </a:p>
          <a:p>
            <a:pPr marL="0" indent="0">
              <a:lnSpc>
                <a:spcPct val="110000"/>
              </a:lnSpc>
              <a:buNone/>
            </a:pPr>
            <a:r>
              <a:rPr lang="en-US" sz="1400" i="1" dirty="0">
                <a:latin typeface="Times New Roman" panose="02020603050405020304" pitchFamily="18" charset="0"/>
                <a:cs typeface="Times New Roman" panose="02020603050405020304" pitchFamily="18" charset="0"/>
              </a:rPr>
              <a:t>	</a:t>
            </a:r>
            <a:r>
              <a:rPr lang="en-US" sz="1400" b="0" i="1" u="none" strike="noStrike" dirty="0">
                <a:effectLst/>
                <a:latin typeface="Times New Roman" panose="02020603050405020304" pitchFamily="18" charset="0"/>
                <a:cs typeface="Times New Roman" panose="02020603050405020304" pitchFamily="18" charset="0"/>
              </a:rPr>
              <a:t>Herding: 37 breeds Includes breeds such as Australian Cattle Dog, Border Collie, and German Shepherd Dog.</a:t>
            </a:r>
          </a:p>
          <a:p>
            <a:pPr marL="0" indent="0">
              <a:lnSpc>
                <a:spcPct val="110000"/>
              </a:lnSpc>
              <a:buNone/>
            </a:pPr>
            <a:r>
              <a:rPr lang="en-US" sz="1400" b="0" i="1" u="none" strike="noStrike" dirty="0">
                <a:effectLst/>
                <a:latin typeface="Times New Roman" panose="02020603050405020304" pitchFamily="18" charset="0"/>
                <a:cs typeface="Times New Roman" panose="02020603050405020304" pitchFamily="18" charset="0"/>
              </a:rPr>
              <a:t>	Hound: 34 breeds Includes breeds such as Beagle, Bloodhound, and Greyhound.</a:t>
            </a:r>
          </a:p>
          <a:p>
            <a:pPr marL="0" indent="0">
              <a:lnSpc>
                <a:spcPct val="110000"/>
              </a:lnSpc>
              <a:buNone/>
            </a:pPr>
            <a:r>
              <a:rPr lang="en-US" sz="1400" b="0" i="1" u="none" strike="noStrike" dirty="0">
                <a:effectLst/>
                <a:latin typeface="Times New Roman" panose="02020603050405020304" pitchFamily="18" charset="0"/>
                <a:cs typeface="Times New Roman" panose="02020603050405020304" pitchFamily="18" charset="0"/>
              </a:rPr>
              <a:t>	Non-Sporting: 27 breeds Includes breeds such as Bichon Frise, Dalmatian, and French Bulldog.</a:t>
            </a:r>
          </a:p>
          <a:p>
            <a:pPr marL="0" indent="0">
              <a:lnSpc>
                <a:spcPct val="110000"/>
              </a:lnSpc>
              <a:buNone/>
            </a:pPr>
            <a:r>
              <a:rPr lang="en-US" sz="1400" b="0" i="1" u="none" strike="noStrike" dirty="0">
                <a:effectLst/>
                <a:latin typeface="Times New Roman" panose="02020603050405020304" pitchFamily="18" charset="0"/>
                <a:cs typeface="Times New Roman" panose="02020603050405020304" pitchFamily="18" charset="0"/>
              </a:rPr>
              <a:t>	Southern: 1 breed New Guinea Singing Dog.</a:t>
            </a:r>
          </a:p>
          <a:p>
            <a:pPr marL="0" indent="0">
              <a:lnSpc>
                <a:spcPct val="110000"/>
              </a:lnSpc>
              <a:buNone/>
            </a:pPr>
            <a:r>
              <a:rPr lang="en-US" sz="1400" b="0" i="1" u="none" strike="noStrike" dirty="0">
                <a:effectLst/>
                <a:latin typeface="Times New Roman" panose="02020603050405020304" pitchFamily="18" charset="0"/>
                <a:cs typeface="Times New Roman" panose="02020603050405020304" pitchFamily="18" charset="0"/>
              </a:rPr>
              <a:t>	Sporting: 40 breeds Includes breeds such as Labrador Retriever, Golden Retriever, and Cocker Spaniel.</a:t>
            </a:r>
          </a:p>
          <a:p>
            <a:pPr marL="0" indent="0">
              <a:lnSpc>
                <a:spcPct val="110000"/>
              </a:lnSpc>
              <a:buNone/>
            </a:pPr>
            <a:r>
              <a:rPr lang="en-US" sz="1400" b="0" i="1" u="none" strike="noStrike" dirty="0">
                <a:effectLst/>
                <a:latin typeface="Times New Roman" panose="02020603050405020304" pitchFamily="18" charset="0"/>
                <a:cs typeface="Times New Roman" panose="02020603050405020304" pitchFamily="18" charset="0"/>
              </a:rPr>
              <a:t>	Terrier: 36 breeds Includes breeds such as Airedale Terrier, Bull Terrier, and Jack Russell Terrier.</a:t>
            </a:r>
          </a:p>
          <a:p>
            <a:pPr marL="0" indent="0">
              <a:lnSpc>
                <a:spcPct val="110000"/>
              </a:lnSpc>
              <a:buNone/>
            </a:pPr>
            <a:r>
              <a:rPr lang="en-US" sz="1400" b="0" i="1" u="none" strike="noStrike" dirty="0">
                <a:effectLst/>
                <a:latin typeface="Times New Roman" panose="02020603050405020304" pitchFamily="18" charset="0"/>
                <a:cs typeface="Times New Roman" panose="02020603050405020304" pitchFamily="18" charset="0"/>
              </a:rPr>
              <a:t>	Toy: 21 breeds Includes breeds such as Chihuahua, Maltese, and Pomeranian.</a:t>
            </a:r>
          </a:p>
          <a:p>
            <a:pPr marL="0" indent="0">
              <a:lnSpc>
                <a:spcPct val="110000"/>
              </a:lnSpc>
              <a:buNone/>
            </a:pPr>
            <a:r>
              <a:rPr lang="en-US" sz="1400" b="0" i="1" u="none" strike="noStrike" dirty="0">
                <a:effectLst/>
                <a:latin typeface="Times New Roman" panose="02020603050405020304" pitchFamily="18" charset="0"/>
                <a:cs typeface="Times New Roman" panose="02020603050405020304" pitchFamily="18" charset="0"/>
              </a:rPr>
              <a:t>	Working: 48 breeds Includes breeds such as Boxer, Great Dane, and Rottweiler.</a:t>
            </a:r>
          </a:p>
          <a:p>
            <a:pPr>
              <a:lnSpc>
                <a:spcPct val="110000"/>
              </a:lnSpc>
              <a:buFont typeface="Arial" panose="020B0604020202020204" pitchFamily="34" charset="0"/>
              <a:buChar char="•"/>
            </a:pPr>
            <a:r>
              <a:rPr lang="en-US" sz="1400" b="1" i="1" u="none" strike="noStrike" dirty="0">
                <a:effectLst/>
                <a:latin typeface="Times New Roman" panose="02020603050405020304" pitchFamily="18" charset="0"/>
                <a:cs typeface="Times New Roman" panose="02020603050405020304" pitchFamily="18" charset="0"/>
              </a:rPr>
              <a:t>Grand Total: </a:t>
            </a:r>
            <a:r>
              <a:rPr lang="en-US" sz="1400" b="0" i="1" u="none" strike="noStrike" dirty="0">
                <a:effectLst/>
                <a:latin typeface="Times New Roman" panose="02020603050405020304" pitchFamily="18" charset="0"/>
                <a:cs typeface="Times New Roman" panose="02020603050405020304" pitchFamily="18" charset="0"/>
              </a:rPr>
              <a:t>A total of 244 dog breeds were analyzed, categorized by their Group1 category.</a:t>
            </a:r>
          </a:p>
          <a:p>
            <a:pPr>
              <a:lnSpc>
                <a:spcPct val="110000"/>
              </a:lnSpc>
              <a:buFont typeface="Arial" panose="020B0604020202020204" pitchFamily="34" charset="0"/>
              <a:buChar char="•"/>
            </a:pPr>
            <a:r>
              <a:rPr lang="en-US" sz="1400" b="1" i="1" u="none" strike="noStrike" dirty="0">
                <a:effectLst/>
                <a:latin typeface="Times New Roman" panose="02020603050405020304" pitchFamily="18" charset="0"/>
                <a:cs typeface="Times New Roman" panose="02020603050405020304" pitchFamily="18" charset="0"/>
              </a:rPr>
              <a:t>Key Insights: </a:t>
            </a:r>
            <a:r>
              <a:rPr lang="en-US" sz="1400" b="0" i="1" u="none" strike="noStrike" dirty="0">
                <a:effectLst/>
                <a:latin typeface="Times New Roman" panose="02020603050405020304" pitchFamily="18" charset="0"/>
                <a:cs typeface="Times New Roman" panose="02020603050405020304" pitchFamily="18" charset="0"/>
              </a:rPr>
              <a:t>The "Working" group has the highest number of breeds, followed by the "Sporting" and "Herding" groups.</a:t>
            </a:r>
          </a:p>
          <a:p>
            <a:pPr>
              <a:lnSpc>
                <a:spcPct val="110000"/>
              </a:lnSpc>
              <a:buFont typeface="Arial" panose="020B0604020202020204" pitchFamily="34" charset="0"/>
              <a:buChar char="•"/>
            </a:pPr>
            <a:r>
              <a:rPr lang="en-US" sz="1400" b="0" i="1" u="none" strike="noStrike" dirty="0">
                <a:effectLst/>
                <a:latin typeface="Times New Roman" panose="02020603050405020304" pitchFamily="18" charset="0"/>
                <a:cs typeface="Times New Roman" panose="02020603050405020304" pitchFamily="18" charset="0"/>
              </a:rPr>
              <a:t>The "Southern" group has the least number of breeds, with only one breed represented.</a:t>
            </a:r>
          </a:p>
          <a:p>
            <a:pPr>
              <a:lnSpc>
                <a:spcPct val="110000"/>
              </a:lnSpc>
            </a:pPr>
            <a:endParaRPr lang="en-US" sz="1400" i="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FA95A814-33CD-4A6C-8F2B-378289DBB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696640" y="-148"/>
            <a:ext cx="3495360" cy="3401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579214A-A9B1-4E84-BF32-CA24669E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695889" y="-5385"/>
            <a:ext cx="3496111" cy="3401447"/>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9" name="Picture 8">
            <a:extLst>
              <a:ext uri="{FF2B5EF4-FFF2-40B4-BE49-F238E27FC236}">
                <a16:creationId xmlns:a16="http://schemas.microsoft.com/office/drawing/2014/main" id="{BF32B49C-4B7B-071B-5AC9-94D42EE47110}"/>
              </a:ext>
            </a:extLst>
          </p:cNvPr>
          <p:cNvPicPr>
            <a:picLocks noChangeAspect="1"/>
          </p:cNvPicPr>
          <p:nvPr/>
        </p:nvPicPr>
        <p:blipFill>
          <a:blip r:embed="rId2">
            <a:extLst>
              <a:ext uri="{837473B0-CC2E-450A-ABE3-18F120FF3D39}">
                <a1611:picAttrSrcUrl xmlns:a1611="http://schemas.microsoft.com/office/drawing/2016/11/main" r:id="rId3"/>
              </a:ext>
            </a:extLst>
          </a:blip>
          <a:srcRect t="16968" b="16968"/>
          <a:stretch/>
        </p:blipFill>
        <p:spPr>
          <a:xfrm>
            <a:off x="8696640" y="3396062"/>
            <a:ext cx="3496111" cy="3461938"/>
          </a:xfrm>
          <a:prstGeom prst="rect">
            <a:avLst/>
          </a:prstGeom>
        </p:spPr>
      </p:pic>
    </p:spTree>
    <p:extLst>
      <p:ext uri="{BB962C8B-B14F-4D97-AF65-F5344CB8AC3E}">
        <p14:creationId xmlns:p14="http://schemas.microsoft.com/office/powerpoint/2010/main" val="238255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96CC-51C5-7822-127F-7E113CF1974F}"/>
              </a:ext>
            </a:extLst>
          </p:cNvPr>
          <p:cNvSpPr>
            <a:spLocks noGrp="1"/>
          </p:cNvSpPr>
          <p:nvPr>
            <p:ph type="title"/>
          </p:nvPr>
        </p:nvSpPr>
        <p:spPr/>
        <p:txBody>
          <a:bodyPr/>
          <a:lstStyle/>
          <a:p>
            <a:r>
              <a:rPr lang="en-US"/>
              <a:t>Popularity Analysis </a:t>
            </a:r>
            <a:endParaRPr lang="en-US" dirty="0"/>
          </a:p>
        </p:txBody>
      </p:sp>
      <p:sp>
        <p:nvSpPr>
          <p:cNvPr id="3" name="Content Placeholder 2">
            <a:extLst>
              <a:ext uri="{FF2B5EF4-FFF2-40B4-BE49-F238E27FC236}">
                <a16:creationId xmlns:a16="http://schemas.microsoft.com/office/drawing/2014/main" id="{E6521C9F-2139-E3C4-899D-B187F7D9CD1E}"/>
              </a:ext>
            </a:extLst>
          </p:cNvPr>
          <p:cNvSpPr>
            <a:spLocks noGrp="1"/>
          </p:cNvSpPr>
          <p:nvPr>
            <p:ph sz="half" idx="1"/>
          </p:nvPr>
        </p:nvSpPr>
        <p:spPr/>
        <p:txBody>
          <a:bodyPr/>
          <a:lstStyle/>
          <a:p>
            <a:pPr marL="0" indent="0">
              <a:buNone/>
            </a:pPr>
            <a:endParaRPr lang="en-US">
              <a:latin typeface="Times New Roman" panose="02020603050405020304" pitchFamily="18" charset="0"/>
              <a:cs typeface="Times New Roman" panose="02020603050405020304" pitchFamily="18" charset="0"/>
            </a:endParaRPr>
          </a:p>
          <a:p>
            <a:r>
              <a:rPr lang="en-GB" b="0" i="0" u="none" strike="noStrike">
                <a:effectLst/>
                <a:latin typeface="Times New Roman" panose="02020603050405020304" pitchFamily="18" charset="0"/>
                <a:cs typeface="Times New Roman" panose="02020603050405020304" pitchFamily="18" charset="0"/>
              </a:rPr>
              <a:t>The "Norwegian Lundehund" is the most popular breed in the dataset followed by Hound .</a:t>
            </a:r>
          </a:p>
          <a:p>
            <a:endParaRPr lang="en-GB" b="0" i="0" u="none" strike="noStrike">
              <a:effectLst/>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518D5D1-8911-E3E0-E97F-8E949170D459}"/>
              </a:ext>
            </a:extLst>
          </p:cNvPr>
          <p:cNvSpPr>
            <a:spLocks noGrp="1"/>
          </p:cNvSpPr>
          <p:nvPr>
            <p:ph sz="half" idx="2"/>
          </p:nvPr>
        </p:nvSpPr>
        <p:spPr/>
        <p:txBody>
          <a:bodyPr/>
          <a:lstStyle/>
          <a:p>
            <a:endParaRPr lang="en-US" dirty="0">
              <a:latin typeface="Times New Roman" panose="02020603050405020304" pitchFamily="18" charset="0"/>
              <a:cs typeface="Times New Roman" panose="02020603050405020304" pitchFamily="18" charset="0"/>
            </a:endParaRPr>
          </a:p>
          <a:p>
            <a:r>
              <a:rPr lang="en-GB" b="0" i="0" u="none" strike="noStrike" dirty="0">
                <a:effectLst/>
                <a:latin typeface="Times New Roman" panose="02020603050405020304" pitchFamily="18" charset="0"/>
                <a:cs typeface="Times New Roman" panose="02020603050405020304" pitchFamily="18" charset="0"/>
              </a:rPr>
              <a:t>The "Sloughi" is the most popular breed in this dataset.</a:t>
            </a:r>
          </a:p>
          <a:p>
            <a:pPr marL="0" indent="0">
              <a:buNone/>
            </a:pPr>
            <a:endParaRPr lang="en-US" dirty="0">
              <a:latin typeface="Times New Roman" panose="02020603050405020304" pitchFamily="18" charset="0"/>
              <a:cs typeface="Times New Roman" panose="02020603050405020304" pitchFamily="18" charset="0"/>
            </a:endParaRPr>
          </a:p>
        </p:txBody>
      </p:sp>
      <p:sp>
        <p:nvSpPr>
          <p:cNvPr id="5" name="Rounded Rectangle 4">
            <a:extLst>
              <a:ext uri="{FF2B5EF4-FFF2-40B4-BE49-F238E27FC236}">
                <a16:creationId xmlns:a16="http://schemas.microsoft.com/office/drawing/2014/main" id="{B106E0BA-3FE4-9CDF-DBF2-EA21B34E9816}"/>
              </a:ext>
            </a:extLst>
          </p:cNvPr>
          <p:cNvSpPr/>
          <p:nvPr/>
        </p:nvSpPr>
        <p:spPr>
          <a:xfrm>
            <a:off x="1077361" y="2227808"/>
            <a:ext cx="1816445" cy="3002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a:latin typeface="Times New Roman" panose="02020603050405020304" pitchFamily="18" charset="0"/>
                <a:cs typeface="Times New Roman" panose="02020603050405020304" pitchFamily="18" charset="0"/>
              </a:rPr>
              <a:t>Dog Breed </a:t>
            </a:r>
            <a:endParaRPr lang="en-US" b="1" i="1" dirty="0">
              <a:latin typeface="Times New Roman" panose="02020603050405020304" pitchFamily="18" charset="0"/>
              <a:cs typeface="Times New Roman" panose="02020603050405020304" pitchFamily="18" charset="0"/>
            </a:endParaRPr>
          </a:p>
        </p:txBody>
      </p:sp>
      <p:graphicFrame>
        <p:nvGraphicFramePr>
          <p:cNvPr id="45" name="Chart 44">
            <a:extLst>
              <a:ext uri="{FF2B5EF4-FFF2-40B4-BE49-F238E27FC236}">
                <a16:creationId xmlns:a16="http://schemas.microsoft.com/office/drawing/2014/main" id="{8051FA90-84A6-42EE-8E3E-ED56B88C3D24}"/>
              </a:ext>
            </a:extLst>
          </p:cNvPr>
          <p:cNvGraphicFramePr>
            <a:graphicFrameLocks/>
          </p:cNvGraphicFramePr>
          <p:nvPr>
            <p:extLst>
              <p:ext uri="{D42A27DB-BD31-4B8C-83A1-F6EECF244321}">
                <p14:modId xmlns:p14="http://schemas.microsoft.com/office/powerpoint/2010/main" val="2204656703"/>
              </p:ext>
            </p:extLst>
          </p:nvPr>
        </p:nvGraphicFramePr>
        <p:xfrm>
          <a:off x="6335573" y="3735183"/>
          <a:ext cx="4468370" cy="20888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6" name="Chart 45">
            <a:extLst>
              <a:ext uri="{FF2B5EF4-FFF2-40B4-BE49-F238E27FC236}">
                <a16:creationId xmlns:a16="http://schemas.microsoft.com/office/drawing/2014/main" id="{B27F2229-AD14-02FD-ABF0-F362886FD072}"/>
              </a:ext>
            </a:extLst>
          </p:cNvPr>
          <p:cNvGraphicFramePr>
            <a:graphicFrameLocks/>
          </p:cNvGraphicFramePr>
          <p:nvPr>
            <p:extLst>
              <p:ext uri="{D42A27DB-BD31-4B8C-83A1-F6EECF244321}">
                <p14:modId xmlns:p14="http://schemas.microsoft.com/office/powerpoint/2010/main" val="892734486"/>
              </p:ext>
            </p:extLst>
          </p:nvPr>
        </p:nvGraphicFramePr>
        <p:xfrm>
          <a:off x="1164535" y="3735183"/>
          <a:ext cx="5018638" cy="2088807"/>
        </p:xfrm>
        <a:graphic>
          <a:graphicData uri="http://schemas.openxmlformats.org/drawingml/2006/chart">
            <c:chart xmlns:c="http://schemas.openxmlformats.org/drawingml/2006/chart" xmlns:r="http://schemas.openxmlformats.org/officeDocument/2006/relationships" r:id="rId4"/>
          </a:graphicData>
        </a:graphic>
      </p:graphicFrame>
      <p:sp>
        <p:nvSpPr>
          <p:cNvPr id="47" name="Rounded Rectangle 46">
            <a:extLst>
              <a:ext uri="{FF2B5EF4-FFF2-40B4-BE49-F238E27FC236}">
                <a16:creationId xmlns:a16="http://schemas.microsoft.com/office/drawing/2014/main" id="{AB3A0F7F-554A-B613-4412-6742BE525BA2}"/>
              </a:ext>
            </a:extLst>
          </p:cNvPr>
          <p:cNvSpPr/>
          <p:nvPr/>
        </p:nvSpPr>
        <p:spPr>
          <a:xfrm>
            <a:off x="6446520" y="2227808"/>
            <a:ext cx="1316736" cy="3744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a:latin typeface="Times New Roman" panose="02020603050405020304" pitchFamily="18" charset="0"/>
                <a:cs typeface="Times New Roman" panose="02020603050405020304" pitchFamily="18" charset="0"/>
              </a:rPr>
              <a:t>Cat Breed </a:t>
            </a:r>
            <a:endParaRPr 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2654203"/>
      </p:ext>
    </p:extLst>
  </p:cSld>
  <p:clrMapOvr>
    <a:masterClrMapping/>
  </p:clrMapOvr>
</p:sld>
</file>

<file path=ppt/theme/theme1.xml><?xml version="1.0" encoding="utf-8"?>
<a:theme xmlns:a="http://schemas.openxmlformats.org/drawingml/2006/main" name="BlocksVTI">
  <a:themeElements>
    <a:clrScheme name="AnalogousFromLightSeed_2SEEDS">
      <a:dk1>
        <a:srgbClr val="000000"/>
      </a:dk1>
      <a:lt1>
        <a:srgbClr val="FFFFFF"/>
      </a:lt1>
      <a:dk2>
        <a:srgbClr val="412724"/>
      </a:dk2>
      <a:lt2>
        <a:srgbClr val="E8E7E2"/>
      </a:lt2>
      <a:accent1>
        <a:srgbClr val="7685C3"/>
      </a:accent1>
      <a:accent2>
        <a:srgbClr val="7EAAC6"/>
      </a:accent2>
      <a:accent3>
        <a:srgbClr val="9D8FCE"/>
      </a:accent3>
      <a:accent4>
        <a:srgbClr val="C37681"/>
      </a:accent4>
      <a:accent5>
        <a:srgbClr val="C99784"/>
      </a:accent5>
      <a:accent6>
        <a:srgbClr val="B8A26F"/>
      </a:accent6>
      <a:hlink>
        <a:srgbClr val="8D8256"/>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Atlas</Template>
  <TotalTime>10878</TotalTime>
  <Words>868</Words>
  <Application>Microsoft Macintosh PowerPoint</Application>
  <PresentationFormat>Widescreen</PresentationFormat>
  <Paragraphs>52</Paragraphs>
  <Slides>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Avenir Next LT Pro</vt:lpstr>
      <vt:lpstr>Avenir Next LT Pro Light</vt:lpstr>
      <vt:lpstr>Times New Roman</vt:lpstr>
      <vt:lpstr>BlocksVTI</vt:lpstr>
      <vt:lpstr>Analysis of Cat and Dog Breed Datasets </vt:lpstr>
      <vt:lpstr>Introduction </vt:lpstr>
      <vt:lpstr>Key Metrics</vt:lpstr>
      <vt:lpstr>Data Source &amp; Consolidation</vt:lpstr>
      <vt:lpstr>Summary of Findings </vt:lpstr>
      <vt:lpstr>PowerPoint Presentation</vt:lpstr>
      <vt:lpstr>Popularity Analysis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Bharat Raj Parajuli Sharma</dc:creator>
  <cp:lastModifiedBy>Bharat Raj Parajuli Sharma</cp:lastModifiedBy>
  <cp:revision>3</cp:revision>
  <dcterms:created xsi:type="dcterms:W3CDTF">2024-08-06T23:24:37Z</dcterms:created>
  <dcterms:modified xsi:type="dcterms:W3CDTF">2024-08-14T12:43:04Z</dcterms:modified>
</cp:coreProperties>
</file>